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310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308" r:id="rId35"/>
    <p:sldId id="288" r:id="rId36"/>
    <p:sldId id="289" r:id="rId37"/>
    <p:sldId id="290" r:id="rId38"/>
    <p:sldId id="309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4660"/>
  </p:normalViewPr>
  <p:slideViewPr>
    <p:cSldViewPr snapToGrid="0">
      <p:cViewPr varScale="1">
        <p:scale>
          <a:sx n="90" d="100"/>
          <a:sy n="90" d="100"/>
        </p:scale>
        <p:origin x="62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0FFC12-47CB-81ED-AC42-48F0AD6213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09167-133F-20D7-4FC9-D5663F0304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CCA87-5261-4635-91DD-28A020BF2756}" type="datetime13">
              <a:rPr lang="en-US" smtClean="0"/>
              <a:t>1:09:43 PM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09881-C456-F8A7-0B28-25487B306D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4F7BD-F53F-8B5A-4F4A-2EFED61B2D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D44EF-377B-49F6-8286-ACB2EFED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9272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5:51:38.9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defRPr sz="1200">
        <a:latin typeface="+mn-lt"/>
        <a:ea typeface="+mn-ea"/>
        <a:cs typeface="+mn-cs"/>
        <a:sym typeface="Microsoft Sans Serif"/>
      </a:defRPr>
    </a:lvl1pPr>
    <a:lvl2pPr indent="228600" defTabSz="457200" latinLnBrk="0">
      <a:defRPr sz="1200">
        <a:latin typeface="+mn-lt"/>
        <a:ea typeface="+mn-ea"/>
        <a:cs typeface="+mn-cs"/>
        <a:sym typeface="Microsoft Sans Serif"/>
      </a:defRPr>
    </a:lvl2pPr>
    <a:lvl3pPr indent="457200" defTabSz="457200" latinLnBrk="0">
      <a:defRPr sz="1200">
        <a:latin typeface="+mn-lt"/>
        <a:ea typeface="+mn-ea"/>
        <a:cs typeface="+mn-cs"/>
        <a:sym typeface="Microsoft Sans Serif"/>
      </a:defRPr>
    </a:lvl3pPr>
    <a:lvl4pPr indent="685800" defTabSz="457200" latinLnBrk="0">
      <a:defRPr sz="1200">
        <a:latin typeface="+mn-lt"/>
        <a:ea typeface="+mn-ea"/>
        <a:cs typeface="+mn-cs"/>
        <a:sym typeface="Microsoft Sans Serif"/>
      </a:defRPr>
    </a:lvl4pPr>
    <a:lvl5pPr indent="914400" defTabSz="457200" latinLnBrk="0">
      <a:defRPr sz="1200">
        <a:latin typeface="+mn-lt"/>
        <a:ea typeface="+mn-ea"/>
        <a:cs typeface="+mn-cs"/>
        <a:sym typeface="Microsoft Sans Serif"/>
      </a:defRPr>
    </a:lvl5pPr>
    <a:lvl6pPr indent="1143000" defTabSz="457200" latinLnBrk="0">
      <a:defRPr sz="1200">
        <a:latin typeface="+mn-lt"/>
        <a:ea typeface="+mn-ea"/>
        <a:cs typeface="+mn-cs"/>
        <a:sym typeface="Microsoft Sans Serif"/>
      </a:defRPr>
    </a:lvl6pPr>
    <a:lvl7pPr indent="1371600" defTabSz="457200" latinLnBrk="0">
      <a:defRPr sz="1200">
        <a:latin typeface="+mn-lt"/>
        <a:ea typeface="+mn-ea"/>
        <a:cs typeface="+mn-cs"/>
        <a:sym typeface="Microsoft Sans Serif"/>
      </a:defRPr>
    </a:lvl7pPr>
    <a:lvl8pPr indent="1600200" defTabSz="457200" latinLnBrk="0">
      <a:defRPr sz="1200">
        <a:latin typeface="+mn-lt"/>
        <a:ea typeface="+mn-ea"/>
        <a:cs typeface="+mn-cs"/>
        <a:sym typeface="Microsoft Sans Serif"/>
      </a:defRPr>
    </a:lvl8pPr>
    <a:lvl9pPr indent="1828800" defTabSz="457200" latinLnBrk="0">
      <a:defRPr sz="1200">
        <a:latin typeface="+mn-lt"/>
        <a:ea typeface="+mn-ea"/>
        <a:cs typeface="+mn-cs"/>
        <a:sym typeface="Microsoft Sans Serif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14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hf hdr="0" ftr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 sz="5400"/>
            </a:pPr>
            <a:r>
              <a:t>R Workshop</a:t>
            </a:r>
            <a:br/>
            <a:r>
              <a:t>Session 1: Introduction to R</a:t>
            </a:r>
          </a:p>
        </p:txBody>
      </p:sp>
      <p:sp>
        <p:nvSpPr>
          <p:cNvPr id="95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 anchor="ctr"/>
          <a:lstStyle/>
          <a:p>
            <a:r>
              <a:rPr dirty="0"/>
              <a:t>08/28/2022</a:t>
            </a:r>
          </a:p>
        </p:txBody>
      </p:sp>
      <p:sp>
        <p:nvSpPr>
          <p:cNvPr id="96" name="Straight Connector 3"/>
          <p:cNvSpPr/>
          <p:nvPr/>
        </p:nvSpPr>
        <p:spPr>
          <a:xfrm>
            <a:off x="838200" y="3878715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Comments</a:t>
            </a:r>
          </a:p>
        </p:txBody>
      </p:sp>
      <p:sp>
        <p:nvSpPr>
          <p:cNvPr id="17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Comments are used to explain the code.</a:t>
            </a:r>
          </a:p>
          <a:p>
            <a:r>
              <a:t>They are ignored when the program is running.</a:t>
            </a:r>
          </a:p>
          <a:p>
            <a:r>
              <a:t>A comment can be created using # in R.</a:t>
            </a:r>
          </a:p>
        </p:txBody>
      </p:sp>
      <p:sp>
        <p:nvSpPr>
          <p:cNvPr id="176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79" y="3652170"/>
            <a:ext cx="10515601" cy="233986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ABFC3-280C-509E-2AF6-AD0D974F3AE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Variables</a:t>
            </a:r>
          </a:p>
        </p:txBody>
      </p:sp>
      <p:sp>
        <p:nvSpPr>
          <p:cNvPr id="18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911589"/>
            <a:ext cx="10515600" cy="4351339"/>
          </a:xfrm>
          <a:prstGeom prst="rect">
            <a:avLst/>
          </a:prstGeom>
        </p:spPr>
        <p:txBody>
          <a:bodyPr/>
          <a:lstStyle/>
          <a:p>
            <a:r>
              <a:t>Variables allow us to store and manipulate data.</a:t>
            </a:r>
          </a:p>
          <a:p>
            <a:r>
              <a:t>Variables have a name and a value.</a:t>
            </a:r>
          </a:p>
        </p:txBody>
      </p:sp>
      <p:sp>
        <p:nvSpPr>
          <p:cNvPr id="181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90" name="Group 25"/>
          <p:cNvGrpSpPr/>
          <p:nvPr/>
        </p:nvGrpSpPr>
        <p:grpSpPr>
          <a:xfrm>
            <a:off x="1139874" y="3255936"/>
            <a:ext cx="4769730" cy="1566932"/>
            <a:chOff x="0" y="0"/>
            <a:chExt cx="4769729" cy="1566931"/>
          </a:xfrm>
        </p:grpSpPr>
        <p:grpSp>
          <p:nvGrpSpPr>
            <p:cNvPr id="187" name="Group 19"/>
            <p:cNvGrpSpPr/>
            <p:nvPr/>
          </p:nvGrpSpPr>
          <p:grpSpPr>
            <a:xfrm>
              <a:off x="0" y="0"/>
              <a:ext cx="4769730" cy="812579"/>
              <a:chOff x="0" y="0"/>
              <a:chExt cx="4769729" cy="812579"/>
            </a:xfrm>
          </p:grpSpPr>
          <p:sp>
            <p:nvSpPr>
              <p:cNvPr id="182" name="Oval 18"/>
              <p:cNvSpPr/>
              <p:nvPr/>
            </p:nvSpPr>
            <p:spPr>
              <a:xfrm>
                <a:off x="1970649" y="413385"/>
                <a:ext cx="398585" cy="399195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86" name="Group 17"/>
              <p:cNvGrpSpPr/>
              <p:nvPr/>
            </p:nvGrpSpPr>
            <p:grpSpPr>
              <a:xfrm>
                <a:off x="0" y="0"/>
                <a:ext cx="4769730" cy="808651"/>
                <a:chOff x="0" y="0"/>
                <a:chExt cx="4769729" cy="808650"/>
              </a:xfrm>
            </p:grpSpPr>
            <p:sp>
              <p:nvSpPr>
                <p:cNvPr id="183" name="TextBox 5"/>
                <p:cNvSpPr txBox="1"/>
                <p:nvPr/>
              </p:nvSpPr>
              <p:spPr>
                <a:xfrm>
                  <a:off x="0" y="374310"/>
                  <a:ext cx="4769730" cy="434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400"/>
                  </a:lvl1pPr>
                </a:lstStyle>
                <a:p>
                  <a:r>
                    <a:t>test_message &lt;- “Hello, World!” </a:t>
                  </a:r>
                </a:p>
              </p:txBody>
            </p:sp>
            <p:sp>
              <p:nvSpPr>
                <p:cNvPr id="184" name="TextBox 15"/>
                <p:cNvSpPr txBox="1"/>
                <p:nvPr/>
              </p:nvSpPr>
              <p:spPr>
                <a:xfrm>
                  <a:off x="16804" y="0"/>
                  <a:ext cx="1930401" cy="38989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 algn="ctr">
                    <a:defRPr sz="2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name</a:t>
                  </a:r>
                </a:p>
              </p:txBody>
            </p:sp>
            <p:sp>
              <p:nvSpPr>
                <p:cNvPr id="185" name="TextBox 16"/>
                <p:cNvSpPr txBox="1"/>
                <p:nvPr/>
              </p:nvSpPr>
              <p:spPr>
                <a:xfrm>
                  <a:off x="2416126" y="917"/>
                  <a:ext cx="1930401" cy="38989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 algn="ctr">
                    <a:defRPr sz="2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value</a:t>
                  </a:r>
                </a:p>
              </p:txBody>
            </p:sp>
          </p:grpSp>
        </p:grpSp>
        <p:sp>
          <p:nvSpPr>
            <p:cNvPr id="188" name="Straight Arrow Connector 21"/>
            <p:cNvSpPr/>
            <p:nvPr/>
          </p:nvSpPr>
          <p:spPr>
            <a:xfrm>
              <a:off x="2177755" y="852301"/>
              <a:ext cx="1" cy="334537"/>
            </a:xfrm>
            <a:prstGeom prst="line">
              <a:avLst/>
            </a:prstGeom>
            <a:noFill/>
            <a:ln w="57150" cap="flat">
              <a:solidFill>
                <a:schemeClr val="accent5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9" name="TextBox 22"/>
            <p:cNvSpPr txBox="1"/>
            <p:nvPr/>
          </p:nvSpPr>
          <p:spPr>
            <a:xfrm>
              <a:off x="1075789" y="1189741"/>
              <a:ext cx="2336801" cy="377191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assignment operator</a:t>
              </a:r>
            </a:p>
          </p:txBody>
        </p:sp>
      </p:grpSp>
      <p:grpSp>
        <p:nvGrpSpPr>
          <p:cNvPr id="214" name="Diagram 30"/>
          <p:cNvGrpSpPr/>
          <p:nvPr/>
        </p:nvGrpSpPr>
        <p:grpSpPr>
          <a:xfrm>
            <a:off x="7213018" y="1930194"/>
            <a:ext cx="4856471" cy="4687175"/>
            <a:chOff x="0" y="0"/>
            <a:chExt cx="4856469" cy="4687173"/>
          </a:xfrm>
        </p:grpSpPr>
        <p:grpSp>
          <p:nvGrpSpPr>
            <p:cNvPr id="193" name="Group"/>
            <p:cNvGrpSpPr/>
            <p:nvPr/>
          </p:nvGrpSpPr>
          <p:grpSpPr>
            <a:xfrm>
              <a:off x="1729512" y="1818516"/>
              <a:ext cx="1397447" cy="1397447"/>
              <a:chOff x="0" y="0"/>
              <a:chExt cx="1397445" cy="1397445"/>
            </a:xfrm>
          </p:grpSpPr>
          <p:sp>
            <p:nvSpPr>
              <p:cNvPr id="191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2" name="type of data"/>
              <p:cNvSpPr txBox="1"/>
              <p:nvPr/>
            </p:nvSpPr>
            <p:spPr>
              <a:xfrm>
                <a:off x="204651" y="433927"/>
                <a:ext cx="988144" cy="5295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type of data</a:t>
                </a:r>
              </a:p>
            </p:txBody>
          </p:sp>
        </p:grpSp>
        <p:sp>
          <p:nvSpPr>
            <p:cNvPr id="194" name="Line"/>
            <p:cNvSpPr/>
            <p:nvPr/>
          </p:nvSpPr>
          <p:spPr>
            <a:xfrm flipV="1">
              <a:off x="2427600" y="1398081"/>
              <a:ext cx="1" cy="42107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97" name="Group"/>
            <p:cNvGrpSpPr/>
            <p:nvPr/>
          </p:nvGrpSpPr>
          <p:grpSpPr>
            <a:xfrm>
              <a:off x="1729512" y="0"/>
              <a:ext cx="1397447" cy="1397446"/>
              <a:chOff x="0" y="0"/>
              <a:chExt cx="1397445" cy="1397445"/>
            </a:xfrm>
          </p:grpSpPr>
          <p:sp>
            <p:nvSpPr>
              <p:cNvPr id="195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6" name="numeric"/>
              <p:cNvSpPr txBox="1"/>
              <p:nvPr/>
            </p:nvSpPr>
            <p:spPr>
              <a:xfrm>
                <a:off x="204651" y="553942"/>
                <a:ext cx="988144" cy="289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numeric</a:t>
                </a:r>
              </a:p>
            </p:txBody>
          </p:sp>
        </p:grpSp>
        <p:sp>
          <p:nvSpPr>
            <p:cNvPr id="198" name="Line"/>
            <p:cNvSpPr/>
            <p:nvPr/>
          </p:nvSpPr>
          <p:spPr>
            <a:xfrm flipV="1">
              <a:off x="3092563" y="2171235"/>
              <a:ext cx="400463" cy="130118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3459023" y="1256563"/>
              <a:ext cx="1397447" cy="1397447"/>
              <a:chOff x="0" y="0"/>
              <a:chExt cx="1397445" cy="1397445"/>
            </a:xfrm>
          </p:grpSpPr>
          <p:sp>
            <p:nvSpPr>
              <p:cNvPr id="199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0" name="complex"/>
              <p:cNvSpPr txBox="1"/>
              <p:nvPr/>
            </p:nvSpPr>
            <p:spPr>
              <a:xfrm>
                <a:off x="204651" y="553942"/>
                <a:ext cx="988144" cy="289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complex</a:t>
                </a:r>
              </a:p>
            </p:txBody>
          </p:sp>
        </p:grpSp>
        <p:sp>
          <p:nvSpPr>
            <p:cNvPr id="202" name="Line"/>
            <p:cNvSpPr/>
            <p:nvPr/>
          </p:nvSpPr>
          <p:spPr>
            <a:xfrm>
              <a:off x="2839447" y="3082780"/>
              <a:ext cx="247500" cy="340654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05" name="Group"/>
            <p:cNvGrpSpPr/>
            <p:nvPr/>
          </p:nvGrpSpPr>
          <p:grpSpPr>
            <a:xfrm>
              <a:off x="2798408" y="3289727"/>
              <a:ext cx="1397447" cy="1397447"/>
              <a:chOff x="0" y="0"/>
              <a:chExt cx="1397445" cy="1397445"/>
            </a:xfrm>
          </p:grpSpPr>
          <p:sp>
            <p:nvSpPr>
              <p:cNvPr id="203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4" name="logical"/>
              <p:cNvSpPr txBox="1"/>
              <p:nvPr/>
            </p:nvSpPr>
            <p:spPr>
              <a:xfrm>
                <a:off x="204651" y="553942"/>
                <a:ext cx="988144" cy="289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logical</a:t>
                </a:r>
              </a:p>
            </p:txBody>
          </p:sp>
        </p:grpSp>
        <p:sp>
          <p:nvSpPr>
            <p:cNvPr id="206" name="Line"/>
            <p:cNvSpPr/>
            <p:nvPr/>
          </p:nvSpPr>
          <p:spPr>
            <a:xfrm flipH="1">
              <a:off x="1770550" y="3083526"/>
              <a:ext cx="247500" cy="340654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09" name="Group"/>
            <p:cNvGrpSpPr/>
            <p:nvPr/>
          </p:nvGrpSpPr>
          <p:grpSpPr>
            <a:xfrm>
              <a:off x="660614" y="3289727"/>
              <a:ext cx="1397447" cy="1397447"/>
              <a:chOff x="0" y="0"/>
              <a:chExt cx="1397445" cy="1397445"/>
            </a:xfrm>
          </p:grpSpPr>
          <p:sp>
            <p:nvSpPr>
              <p:cNvPr id="207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8" name="character"/>
              <p:cNvSpPr txBox="1"/>
              <p:nvPr/>
            </p:nvSpPr>
            <p:spPr>
              <a:xfrm>
                <a:off x="204651" y="553942"/>
                <a:ext cx="988144" cy="289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</a:t>
                </a:r>
              </a:p>
            </p:txBody>
          </p:sp>
        </p:grpSp>
        <p:sp>
          <p:nvSpPr>
            <p:cNvPr id="210" name="Line"/>
            <p:cNvSpPr/>
            <p:nvPr/>
          </p:nvSpPr>
          <p:spPr>
            <a:xfrm flipH="1" flipV="1">
              <a:off x="1363051" y="2172443"/>
              <a:ext cx="400462" cy="130118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13" name="Group"/>
            <p:cNvGrpSpPr/>
            <p:nvPr/>
          </p:nvGrpSpPr>
          <p:grpSpPr>
            <a:xfrm>
              <a:off x="0" y="1256563"/>
              <a:ext cx="1397446" cy="1397447"/>
              <a:chOff x="0" y="0"/>
              <a:chExt cx="1397445" cy="1397445"/>
            </a:xfrm>
          </p:grpSpPr>
          <p:sp>
            <p:nvSpPr>
              <p:cNvPr id="211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2" name="integer"/>
              <p:cNvSpPr txBox="1"/>
              <p:nvPr/>
            </p:nvSpPr>
            <p:spPr>
              <a:xfrm>
                <a:off x="204651" y="553942"/>
                <a:ext cx="988144" cy="289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integer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A98D5-7566-A595-51DC-2706EE9F23B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Variables</a:t>
            </a:r>
          </a:p>
        </p:txBody>
      </p:sp>
      <p:grpSp>
        <p:nvGrpSpPr>
          <p:cNvPr id="247" name="Content Placeholder 5"/>
          <p:cNvGrpSpPr/>
          <p:nvPr/>
        </p:nvGrpSpPr>
        <p:grpSpPr>
          <a:xfrm>
            <a:off x="838200" y="1821299"/>
            <a:ext cx="10515602" cy="4179472"/>
            <a:chOff x="0" y="-96953"/>
            <a:chExt cx="10515601" cy="4179471"/>
          </a:xfrm>
        </p:grpSpPr>
        <p:sp>
          <p:nvSpPr>
            <p:cNvPr id="217" name="Line"/>
            <p:cNvSpPr/>
            <p:nvPr/>
          </p:nvSpPr>
          <p:spPr>
            <a:xfrm>
              <a:off x="0" y="3825977"/>
              <a:ext cx="10515601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" name="Line"/>
            <p:cNvSpPr/>
            <p:nvPr/>
          </p:nvSpPr>
          <p:spPr>
            <a:xfrm>
              <a:off x="0" y="2953301"/>
              <a:ext cx="10515601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" name="Line"/>
            <p:cNvSpPr/>
            <p:nvPr/>
          </p:nvSpPr>
          <p:spPr>
            <a:xfrm>
              <a:off x="0" y="2080628"/>
              <a:ext cx="10515601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" name="Line"/>
            <p:cNvSpPr/>
            <p:nvPr/>
          </p:nvSpPr>
          <p:spPr>
            <a:xfrm>
              <a:off x="0" y="1207954"/>
              <a:ext cx="10515601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" name="Line"/>
            <p:cNvSpPr/>
            <p:nvPr/>
          </p:nvSpPr>
          <p:spPr>
            <a:xfrm>
              <a:off x="0" y="335280"/>
              <a:ext cx="10515601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" name="represents all real numbers with or without decimal values"/>
            <p:cNvSpPr txBox="1"/>
            <p:nvPr/>
          </p:nvSpPr>
          <p:spPr>
            <a:xfrm>
              <a:off x="2734055" y="-96953"/>
              <a:ext cx="7781544" cy="432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b">
              <a:spAutoFit/>
            </a:bodyPr>
            <a:lstStyle>
              <a:lvl1pPr defTabSz="800100">
                <a:lnSpc>
                  <a:spcPct val="150000"/>
                </a:lnSpc>
                <a:spcBef>
                  <a:spcPts val="700"/>
                </a:spcBef>
              </a:lvl1pPr>
            </a:lstStyle>
            <a:p>
              <a:r>
                <a:rPr dirty="0"/>
                <a:t>represents all real numbers with decimal values</a:t>
              </a:r>
            </a:p>
          </p:txBody>
        </p:sp>
        <p:grpSp>
          <p:nvGrpSpPr>
            <p:cNvPr id="225" name="Group"/>
            <p:cNvGrpSpPr/>
            <p:nvPr/>
          </p:nvGrpSpPr>
          <p:grpSpPr>
            <a:xfrm>
              <a:off x="0" y="31577"/>
              <a:ext cx="2734057" cy="335281"/>
              <a:chOff x="0" y="0"/>
              <a:chExt cx="2734055" cy="335279"/>
            </a:xfrm>
          </p:grpSpPr>
          <p:sp>
            <p:nvSpPr>
              <p:cNvPr id="223" name="Shape"/>
              <p:cNvSpPr/>
              <p:nvPr/>
            </p:nvSpPr>
            <p:spPr>
              <a:xfrm>
                <a:off x="0" y="17608"/>
                <a:ext cx="2734057" cy="2860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7" y="0"/>
                    </a:moveTo>
                    <a:lnTo>
                      <a:pt x="21223" y="0"/>
                    </a:lnTo>
                    <a:cubicBezTo>
                      <a:pt x="21431" y="0"/>
                      <a:pt x="21600" y="1612"/>
                      <a:pt x="21600" y="36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601"/>
                    </a:lnTo>
                    <a:cubicBezTo>
                      <a:pt x="0" y="1612"/>
                      <a:pt x="169" y="0"/>
                      <a:pt x="3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15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4" name="numeric"/>
              <p:cNvSpPr txBox="1"/>
              <p:nvPr/>
            </p:nvSpPr>
            <p:spPr>
              <a:xfrm>
                <a:off x="13967" y="0"/>
                <a:ext cx="2706122" cy="335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15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numeric</a:t>
                </a:r>
              </a:p>
            </p:txBody>
          </p:sp>
        </p:grpSp>
        <p:sp>
          <p:nvSpPr>
            <p:cNvPr id="226" name="double: specifies real values with decimal points"/>
            <p:cNvSpPr txBox="1"/>
            <p:nvPr/>
          </p:nvSpPr>
          <p:spPr>
            <a:xfrm>
              <a:off x="0" y="398428"/>
              <a:ext cx="1051560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669" tIns="26669" rIns="26669" bIns="26669" numCol="1" anchor="t">
              <a:spAutoFit/>
            </a:bodyPr>
            <a:lstStyle/>
            <a:p>
              <a:pPr marL="114300" lvl="1" indent="-114300" defTabSz="622300">
                <a:lnSpc>
                  <a:spcPct val="150000"/>
                </a:lnSpc>
                <a:spcBef>
                  <a:spcPts val="200"/>
                </a:spcBef>
                <a:buSzPct val="100000"/>
                <a:buFont typeface="Arial"/>
                <a:buChar char="•"/>
                <a:defRPr sz="1400"/>
              </a:pPr>
              <a:r>
                <a:rPr dirty="0"/>
                <a:t>double: specifies real values with decimal points</a:t>
              </a:r>
            </a:p>
          </p:txBody>
        </p:sp>
        <p:sp>
          <p:nvSpPr>
            <p:cNvPr id="227" name="It shows the real integer numbers"/>
            <p:cNvSpPr txBox="1"/>
            <p:nvPr/>
          </p:nvSpPr>
          <p:spPr>
            <a:xfrm>
              <a:off x="2734055" y="872674"/>
              <a:ext cx="7781544" cy="335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b">
              <a:spAutoFit/>
            </a:bodyPr>
            <a:lstStyle>
              <a:lvl1pPr defTabSz="800100">
                <a:lnSpc>
                  <a:spcPct val="150000"/>
                </a:lnSpc>
                <a:spcBef>
                  <a:spcPts val="700"/>
                </a:spcBef>
              </a:lvl1pPr>
            </a:lstStyle>
            <a:p>
              <a:r>
                <a:t>It shows the real integer numbers</a:t>
              </a:r>
            </a:p>
          </p:txBody>
        </p:sp>
        <p:grpSp>
          <p:nvGrpSpPr>
            <p:cNvPr id="230" name="Group"/>
            <p:cNvGrpSpPr/>
            <p:nvPr/>
          </p:nvGrpSpPr>
          <p:grpSpPr>
            <a:xfrm>
              <a:off x="0" y="904251"/>
              <a:ext cx="2734057" cy="335280"/>
              <a:chOff x="0" y="0"/>
              <a:chExt cx="2734055" cy="335279"/>
            </a:xfrm>
          </p:grpSpPr>
          <p:sp>
            <p:nvSpPr>
              <p:cNvPr id="228" name="Shape"/>
              <p:cNvSpPr/>
              <p:nvPr/>
            </p:nvSpPr>
            <p:spPr>
              <a:xfrm>
                <a:off x="0" y="17609"/>
                <a:ext cx="2734057" cy="286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7" y="0"/>
                    </a:moveTo>
                    <a:lnTo>
                      <a:pt x="21223" y="0"/>
                    </a:lnTo>
                    <a:cubicBezTo>
                      <a:pt x="21431" y="0"/>
                      <a:pt x="21600" y="1612"/>
                      <a:pt x="21600" y="36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601"/>
                    </a:lnTo>
                    <a:cubicBezTo>
                      <a:pt x="0" y="1612"/>
                      <a:pt x="169" y="0"/>
                      <a:pt x="3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15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9" name="integer"/>
              <p:cNvSpPr txBox="1"/>
              <p:nvPr/>
            </p:nvSpPr>
            <p:spPr>
              <a:xfrm>
                <a:off x="13967" y="0"/>
                <a:ext cx="2706122" cy="335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15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integer</a:t>
                </a:r>
              </a:p>
            </p:txBody>
          </p:sp>
        </p:grpSp>
        <p:sp>
          <p:nvSpPr>
            <p:cNvPr id="231" name="2 , -2, 0, 1000, -122"/>
            <p:cNvSpPr txBox="1"/>
            <p:nvPr/>
          </p:nvSpPr>
          <p:spPr>
            <a:xfrm>
              <a:off x="0" y="1207954"/>
              <a:ext cx="1051560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669" tIns="26669" rIns="26669" bIns="26669" numCol="1" anchor="t">
              <a:spAutoFit/>
            </a:bodyPr>
            <a:lstStyle/>
            <a:p>
              <a:pPr marL="114300" lvl="1" indent="-114300" defTabSz="622300">
                <a:lnSpc>
                  <a:spcPct val="150000"/>
                </a:lnSpc>
                <a:spcBef>
                  <a:spcPts val="200"/>
                </a:spcBef>
                <a:buSzPct val="100000"/>
                <a:buFont typeface="Arial"/>
                <a:buChar char="•"/>
                <a:defRPr sz="1400"/>
              </a:pPr>
              <a:r>
                <a:t>2 , -2, 0, 1000, -122</a:t>
              </a:r>
            </a:p>
          </p:txBody>
        </p:sp>
        <p:sp>
          <p:nvSpPr>
            <p:cNvPr id="232" name="is used to specify purely imaginary values."/>
            <p:cNvSpPr txBox="1"/>
            <p:nvPr/>
          </p:nvSpPr>
          <p:spPr>
            <a:xfrm>
              <a:off x="2734055" y="1745348"/>
              <a:ext cx="7781544" cy="335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b">
              <a:spAutoFit/>
            </a:bodyPr>
            <a:lstStyle>
              <a:lvl1pPr defTabSz="800100">
                <a:lnSpc>
                  <a:spcPct val="150000"/>
                </a:lnSpc>
                <a:spcBef>
                  <a:spcPts val="700"/>
                </a:spcBef>
              </a:lvl1pPr>
            </a:lstStyle>
            <a:p>
              <a:r>
                <a:rPr dirty="0"/>
                <a:t>is used to specify purely imaginary values.</a:t>
              </a:r>
            </a:p>
          </p:txBody>
        </p:sp>
        <p:grpSp>
          <p:nvGrpSpPr>
            <p:cNvPr id="235" name="Group"/>
            <p:cNvGrpSpPr/>
            <p:nvPr/>
          </p:nvGrpSpPr>
          <p:grpSpPr>
            <a:xfrm>
              <a:off x="0" y="1776925"/>
              <a:ext cx="2734057" cy="335281"/>
              <a:chOff x="0" y="0"/>
              <a:chExt cx="2734055" cy="335279"/>
            </a:xfrm>
          </p:grpSpPr>
          <p:sp>
            <p:nvSpPr>
              <p:cNvPr id="233" name="Shape"/>
              <p:cNvSpPr/>
              <p:nvPr/>
            </p:nvSpPr>
            <p:spPr>
              <a:xfrm>
                <a:off x="0" y="17609"/>
                <a:ext cx="2734057" cy="286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7" y="0"/>
                    </a:moveTo>
                    <a:lnTo>
                      <a:pt x="21223" y="0"/>
                    </a:lnTo>
                    <a:cubicBezTo>
                      <a:pt x="21431" y="0"/>
                      <a:pt x="21600" y="1612"/>
                      <a:pt x="21600" y="36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601"/>
                    </a:lnTo>
                    <a:cubicBezTo>
                      <a:pt x="0" y="1612"/>
                      <a:pt x="169" y="0"/>
                      <a:pt x="3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15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4" name="complex"/>
              <p:cNvSpPr txBox="1"/>
              <p:nvPr/>
            </p:nvSpPr>
            <p:spPr>
              <a:xfrm>
                <a:off x="13967" y="0"/>
                <a:ext cx="2706122" cy="335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15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complex</a:t>
                </a:r>
              </a:p>
            </p:txBody>
          </p:sp>
        </p:grpSp>
        <p:sp>
          <p:nvSpPr>
            <p:cNvPr id="236" name="1 + i, 4 - 6i"/>
            <p:cNvSpPr txBox="1"/>
            <p:nvPr/>
          </p:nvSpPr>
          <p:spPr>
            <a:xfrm>
              <a:off x="0" y="2080628"/>
              <a:ext cx="1051560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669" tIns="26669" rIns="26669" bIns="26669" numCol="1" anchor="t">
              <a:spAutoFit/>
            </a:bodyPr>
            <a:lstStyle/>
            <a:p>
              <a:pPr marL="114300" lvl="1" indent="-114300" defTabSz="622300">
                <a:lnSpc>
                  <a:spcPct val="150000"/>
                </a:lnSpc>
                <a:spcBef>
                  <a:spcPts val="200"/>
                </a:spcBef>
                <a:buSzPct val="100000"/>
                <a:buFont typeface="Arial"/>
                <a:buChar char="•"/>
                <a:defRPr sz="1400"/>
              </a:pPr>
              <a:r>
                <a:t>1 + i, 4 - 6i</a:t>
              </a:r>
            </a:p>
          </p:txBody>
        </p:sp>
        <p:sp>
          <p:nvSpPr>
            <p:cNvPr id="237" name="is used to specify character or string values in a variable."/>
            <p:cNvSpPr txBox="1"/>
            <p:nvPr/>
          </p:nvSpPr>
          <p:spPr>
            <a:xfrm>
              <a:off x="2734055" y="2618021"/>
              <a:ext cx="7781544" cy="335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b">
              <a:spAutoFit/>
            </a:bodyPr>
            <a:lstStyle>
              <a:lvl1pPr defTabSz="800100">
                <a:lnSpc>
                  <a:spcPct val="150000"/>
                </a:lnSpc>
                <a:spcBef>
                  <a:spcPts val="700"/>
                </a:spcBef>
              </a:lvl1pPr>
            </a:lstStyle>
            <a:p>
              <a:r>
                <a:t>is used to specify character or string values in a variable. </a:t>
              </a:r>
            </a:p>
          </p:txBody>
        </p:sp>
        <p:grpSp>
          <p:nvGrpSpPr>
            <p:cNvPr id="240" name="Group"/>
            <p:cNvGrpSpPr/>
            <p:nvPr/>
          </p:nvGrpSpPr>
          <p:grpSpPr>
            <a:xfrm>
              <a:off x="0" y="2649598"/>
              <a:ext cx="2734057" cy="335281"/>
              <a:chOff x="0" y="0"/>
              <a:chExt cx="2734055" cy="335279"/>
            </a:xfrm>
          </p:grpSpPr>
          <p:sp>
            <p:nvSpPr>
              <p:cNvPr id="238" name="Shape"/>
              <p:cNvSpPr/>
              <p:nvPr/>
            </p:nvSpPr>
            <p:spPr>
              <a:xfrm>
                <a:off x="0" y="17609"/>
                <a:ext cx="2734057" cy="286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7" y="0"/>
                    </a:moveTo>
                    <a:lnTo>
                      <a:pt x="21223" y="0"/>
                    </a:lnTo>
                    <a:cubicBezTo>
                      <a:pt x="21431" y="0"/>
                      <a:pt x="21600" y="1612"/>
                      <a:pt x="21600" y="36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601"/>
                    </a:lnTo>
                    <a:cubicBezTo>
                      <a:pt x="0" y="1612"/>
                      <a:pt x="169" y="0"/>
                      <a:pt x="3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15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9" name="character"/>
              <p:cNvSpPr txBox="1"/>
              <p:nvPr/>
            </p:nvSpPr>
            <p:spPr>
              <a:xfrm>
                <a:off x="13967" y="0"/>
                <a:ext cx="2706122" cy="335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15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</a:t>
                </a:r>
              </a:p>
            </p:txBody>
          </p:sp>
        </p:grpSp>
        <p:sp>
          <p:nvSpPr>
            <p:cNvPr id="241" name="A string is a set of characters."/>
            <p:cNvSpPr txBox="1"/>
            <p:nvPr/>
          </p:nvSpPr>
          <p:spPr>
            <a:xfrm>
              <a:off x="0" y="2953301"/>
              <a:ext cx="1051560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669" tIns="26669" rIns="26669" bIns="26669" numCol="1" anchor="t">
              <a:spAutoFit/>
            </a:bodyPr>
            <a:lstStyle/>
            <a:p>
              <a:pPr marL="114300" lvl="1" indent="-114300" defTabSz="622300">
                <a:lnSpc>
                  <a:spcPct val="150000"/>
                </a:lnSpc>
                <a:spcBef>
                  <a:spcPts val="200"/>
                </a:spcBef>
                <a:buSzPct val="100000"/>
                <a:buFont typeface="Arial"/>
                <a:buChar char="•"/>
                <a:defRPr sz="1400"/>
              </a:pPr>
              <a:r>
                <a:t>A string is a set of characters.</a:t>
              </a:r>
            </a:p>
          </p:txBody>
        </p:sp>
        <p:sp>
          <p:nvSpPr>
            <p:cNvPr id="242" name="binary values"/>
            <p:cNvSpPr txBox="1"/>
            <p:nvPr/>
          </p:nvSpPr>
          <p:spPr>
            <a:xfrm>
              <a:off x="2734055" y="3490695"/>
              <a:ext cx="7781544" cy="335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b">
              <a:spAutoFit/>
            </a:bodyPr>
            <a:lstStyle>
              <a:lvl1pPr defTabSz="800100">
                <a:lnSpc>
                  <a:spcPct val="150000"/>
                </a:lnSpc>
                <a:spcBef>
                  <a:spcPts val="700"/>
                </a:spcBef>
              </a:lvl1pPr>
            </a:lstStyle>
            <a:p>
              <a:r>
                <a:t>binary values</a:t>
              </a:r>
            </a:p>
          </p:txBody>
        </p:sp>
        <p:grpSp>
          <p:nvGrpSpPr>
            <p:cNvPr id="245" name="Group"/>
            <p:cNvGrpSpPr/>
            <p:nvPr/>
          </p:nvGrpSpPr>
          <p:grpSpPr>
            <a:xfrm>
              <a:off x="0" y="3522272"/>
              <a:ext cx="2734057" cy="335281"/>
              <a:chOff x="0" y="0"/>
              <a:chExt cx="2734055" cy="335279"/>
            </a:xfrm>
          </p:grpSpPr>
          <p:sp>
            <p:nvSpPr>
              <p:cNvPr id="243" name="Shape"/>
              <p:cNvSpPr/>
              <p:nvPr/>
            </p:nvSpPr>
            <p:spPr>
              <a:xfrm>
                <a:off x="0" y="17608"/>
                <a:ext cx="2734057" cy="286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7" y="0"/>
                    </a:moveTo>
                    <a:lnTo>
                      <a:pt x="21223" y="0"/>
                    </a:lnTo>
                    <a:cubicBezTo>
                      <a:pt x="21431" y="0"/>
                      <a:pt x="21600" y="1612"/>
                      <a:pt x="21600" y="36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601"/>
                    </a:lnTo>
                    <a:cubicBezTo>
                      <a:pt x="0" y="1612"/>
                      <a:pt x="169" y="0"/>
                      <a:pt x="3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solidFill>
                  <a:schemeClr val="accent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15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4" name="logical"/>
              <p:cNvSpPr txBox="1"/>
              <p:nvPr/>
            </p:nvSpPr>
            <p:spPr>
              <a:xfrm>
                <a:off x="13967" y="0"/>
                <a:ext cx="2706122" cy="335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15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logical</a:t>
                </a:r>
              </a:p>
            </p:txBody>
          </p:sp>
        </p:grpSp>
        <p:sp>
          <p:nvSpPr>
            <p:cNvPr id="246" name="True or False"/>
            <p:cNvSpPr txBox="1"/>
            <p:nvPr/>
          </p:nvSpPr>
          <p:spPr>
            <a:xfrm>
              <a:off x="0" y="3825977"/>
              <a:ext cx="1051560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669" tIns="26669" rIns="26669" bIns="26669" numCol="1" anchor="t">
              <a:spAutoFit/>
            </a:bodyPr>
            <a:lstStyle/>
            <a:p>
              <a:pPr marL="114300" lvl="1" indent="-114300" defTabSz="622300">
                <a:lnSpc>
                  <a:spcPct val="150000"/>
                </a:lnSpc>
                <a:spcBef>
                  <a:spcPts val="200"/>
                </a:spcBef>
                <a:buSzPct val="100000"/>
                <a:buFont typeface="Arial"/>
                <a:buChar char="•"/>
                <a:defRPr sz="1400"/>
              </a:pPr>
              <a:r>
                <a:t>True or False</a:t>
              </a:r>
            </a:p>
          </p:txBody>
        </p:sp>
      </p:grpSp>
      <p:sp>
        <p:nvSpPr>
          <p:cNvPr id="248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6D435F-F7F1-B8E8-B9EE-EF76A8F28CA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Variables</a:t>
            </a:r>
          </a:p>
        </p:txBody>
      </p:sp>
      <p:sp>
        <p:nvSpPr>
          <p:cNvPr id="25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Converting between data types in R is possible.</a:t>
            </a:r>
          </a:p>
        </p:txBody>
      </p:sp>
      <p:sp>
        <p:nvSpPr>
          <p:cNvPr id="252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68" name="Group 11"/>
          <p:cNvGrpSpPr/>
          <p:nvPr/>
        </p:nvGrpSpPr>
        <p:grpSpPr>
          <a:xfrm>
            <a:off x="881739" y="2677889"/>
            <a:ext cx="10472061" cy="751112"/>
            <a:chOff x="0" y="0"/>
            <a:chExt cx="10472060" cy="751111"/>
          </a:xfrm>
        </p:grpSpPr>
        <p:grpSp>
          <p:nvGrpSpPr>
            <p:cNvPr id="255" name="Rectangle: Rounded Corners 4"/>
            <p:cNvGrpSpPr/>
            <p:nvPr/>
          </p:nvGrpSpPr>
          <p:grpSpPr>
            <a:xfrm>
              <a:off x="-1" y="-1"/>
              <a:ext cx="2057401" cy="751113"/>
              <a:chOff x="0" y="0"/>
              <a:chExt cx="2057400" cy="751111"/>
            </a:xfrm>
          </p:grpSpPr>
          <p:sp>
            <p:nvSpPr>
              <p:cNvPr id="253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4" name="as.logical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as.logical()</a:t>
                </a:r>
              </a:p>
            </p:txBody>
          </p:sp>
        </p:grpSp>
        <p:grpSp>
          <p:nvGrpSpPr>
            <p:cNvPr id="258" name="Rectangle: Rounded Corners 5"/>
            <p:cNvGrpSpPr/>
            <p:nvPr/>
          </p:nvGrpSpPr>
          <p:grpSpPr>
            <a:xfrm>
              <a:off x="2103664" y="-1"/>
              <a:ext cx="2057401" cy="751113"/>
              <a:chOff x="0" y="0"/>
              <a:chExt cx="2057400" cy="751111"/>
            </a:xfrm>
          </p:grpSpPr>
          <p:sp>
            <p:nvSpPr>
              <p:cNvPr id="256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7" name="as.numeric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as.numeric()</a:t>
                </a:r>
              </a:p>
            </p:txBody>
          </p:sp>
        </p:grpSp>
        <p:grpSp>
          <p:nvGrpSpPr>
            <p:cNvPr id="261" name="Rectangle: Rounded Corners 6"/>
            <p:cNvGrpSpPr/>
            <p:nvPr/>
          </p:nvGrpSpPr>
          <p:grpSpPr>
            <a:xfrm>
              <a:off x="4207330" y="-1"/>
              <a:ext cx="2057401" cy="751113"/>
              <a:chOff x="0" y="0"/>
              <a:chExt cx="2057400" cy="751111"/>
            </a:xfrm>
          </p:grpSpPr>
          <p:sp>
            <p:nvSpPr>
              <p:cNvPr id="259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0" name="as.character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as.character()</a:t>
                </a:r>
              </a:p>
            </p:txBody>
          </p:sp>
        </p:grpSp>
        <p:grpSp>
          <p:nvGrpSpPr>
            <p:cNvPr id="264" name="Rectangle: Rounded Corners 7"/>
            <p:cNvGrpSpPr/>
            <p:nvPr/>
          </p:nvGrpSpPr>
          <p:grpSpPr>
            <a:xfrm>
              <a:off x="6310995" y="-1"/>
              <a:ext cx="2057401" cy="751113"/>
              <a:chOff x="0" y="0"/>
              <a:chExt cx="2057400" cy="751111"/>
            </a:xfrm>
          </p:grpSpPr>
          <p:sp>
            <p:nvSpPr>
              <p:cNvPr id="262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3" name="as.integer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as.integer()</a:t>
                </a:r>
              </a:p>
            </p:txBody>
          </p:sp>
        </p:grpSp>
        <p:grpSp>
          <p:nvGrpSpPr>
            <p:cNvPr id="267" name="Rectangle: Rounded Corners 8"/>
            <p:cNvGrpSpPr/>
            <p:nvPr/>
          </p:nvGrpSpPr>
          <p:grpSpPr>
            <a:xfrm>
              <a:off x="8414660" y="-1"/>
              <a:ext cx="2057401" cy="751113"/>
              <a:chOff x="0" y="0"/>
              <a:chExt cx="2057400" cy="751111"/>
            </a:xfrm>
          </p:grpSpPr>
          <p:sp>
            <p:nvSpPr>
              <p:cNvPr id="265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6" name="as.complex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as.complex()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2F6BA-73EB-6D31-FFA3-120DCA1B7A0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Missing data and NULL object</a:t>
            </a:r>
          </a:p>
        </p:txBody>
      </p:sp>
      <p:sp>
        <p:nvSpPr>
          <p:cNvPr id="27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 The </a:t>
            </a:r>
            <a:r>
              <a:rPr>
                <a:ln w="12700" cap="flat">
                  <a:solidFill>
                    <a:schemeClr val="accent4"/>
                  </a:solidFill>
                  <a:prstDash val="solid"/>
                  <a:round/>
                </a:ln>
                <a:gradFill flip="none" rotWithShape="1">
                  <a:gsLst>
                    <a:gs pos="0">
                      <a:schemeClr val="accent4"/>
                    </a:gs>
                    <a:gs pos="4000">
                      <a:srgbClr val="FFD966"/>
                    </a:gs>
                    <a:gs pos="87000">
                      <a:srgbClr val="FFF2CC"/>
                    </a:gs>
                  </a:gsLst>
                  <a:lin ang="5400000" scaled="0"/>
                </a:gradFill>
              </a:rPr>
              <a:t>NA</a:t>
            </a:r>
            <a:r>
              <a:t> symbol (not available) represents missing values. </a:t>
            </a:r>
          </a:p>
          <a:p>
            <a:pPr>
              <a:lnSpc>
                <a:spcPct val="150000"/>
              </a:lnSpc>
            </a:pPr>
            <a:r>
              <a:t>The </a:t>
            </a:r>
            <a:r>
              <a:rPr>
                <a:ln w="12700" cap="flat">
                  <a:solidFill>
                    <a:schemeClr val="accent4"/>
                  </a:solidFill>
                  <a:prstDash val="solid"/>
                  <a:round/>
                </a:ln>
                <a:gradFill flip="none" rotWithShape="1">
                  <a:gsLst>
                    <a:gs pos="0">
                      <a:schemeClr val="accent4"/>
                    </a:gs>
                    <a:gs pos="4000">
                      <a:srgbClr val="FFD966"/>
                    </a:gs>
                    <a:gs pos="87000">
                      <a:srgbClr val="FFF2CC"/>
                    </a:gs>
                  </a:gsLst>
                  <a:lin ang="5400000" scaled="0"/>
                </a:gradFill>
              </a:rPr>
              <a:t>NaN</a:t>
            </a:r>
            <a:r>
              <a:t> symbol (not a number) represents impossible values. (for example, dividing by zero)</a:t>
            </a:r>
          </a:p>
          <a:p>
            <a:pPr>
              <a:lnSpc>
                <a:spcPct val="150000"/>
              </a:lnSpc>
            </a:pPr>
            <a:r>
              <a:t>The </a:t>
            </a:r>
            <a:r>
              <a:rPr>
                <a:ln w="12700" cap="flat">
                  <a:solidFill>
                    <a:schemeClr val="accent4"/>
                  </a:solidFill>
                  <a:prstDash val="solid"/>
                  <a:round/>
                </a:ln>
                <a:gradFill flip="none" rotWithShape="1">
                  <a:gsLst>
                    <a:gs pos="0">
                      <a:schemeClr val="accent4"/>
                    </a:gs>
                    <a:gs pos="4000">
                      <a:srgbClr val="FFD966"/>
                    </a:gs>
                    <a:gs pos="87000">
                      <a:srgbClr val="FFF2CC"/>
                    </a:gs>
                  </a:gsLst>
                  <a:lin ang="5400000" scaled="0"/>
                </a:gradFill>
              </a:rPr>
              <a:t>NULL</a:t>
            </a:r>
            <a:r>
              <a:t> object in R is used to represent the undefined values.</a:t>
            </a:r>
          </a:p>
          <a:p>
            <a:pPr marL="0" indent="0">
              <a:lnSpc>
                <a:spcPct val="150000"/>
              </a:lnSpc>
              <a:buSzTx/>
              <a:buNone/>
            </a:pPr>
            <a:r>
              <a:t>(We will discuss them more.)</a:t>
            </a:r>
          </a:p>
        </p:txBody>
      </p:sp>
      <p:sp>
        <p:nvSpPr>
          <p:cNvPr id="272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7D9DC-5948-10A1-4AA4-513B3B1902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FB0295-408A-140E-2028-D278E3302902}"/>
                  </a:ext>
                </a:extLst>
              </p14:cNvPr>
              <p14:cNvContentPartPr/>
              <p14:nvPr/>
            </p14:nvContentPartPr>
            <p14:xfrm>
              <a:off x="554554" y="202433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FB0295-408A-140E-2028-D278E33029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234" y="2020011"/>
                <a:ext cx="9000" cy="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Operators</a:t>
            </a:r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An operator is a symbol that tells the computer to perform specific actions.</a:t>
            </a:r>
          </a:p>
        </p:txBody>
      </p:sp>
      <p:sp>
        <p:nvSpPr>
          <p:cNvPr id="276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7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3477307"/>
            <a:ext cx="8629650" cy="3038476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TextBox 6"/>
          <p:cNvSpPr txBox="1"/>
          <p:nvPr/>
        </p:nvSpPr>
        <p:spPr>
          <a:xfrm>
            <a:off x="1988820" y="6311898"/>
            <a:ext cx="600456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R for Beginners, Emmanuel Paradis, page 29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5B5031-87DA-E2EE-7027-1C6AC0AC2C5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Functions</a:t>
            </a:r>
          </a:p>
        </p:txBody>
      </p:sp>
      <p:sp>
        <p:nvSpPr>
          <p:cNvPr id="28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3"/>
            <a:ext cx="10515600" cy="466724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60000"/>
              </a:lnSpc>
              <a:defRPr sz="2000"/>
            </a:pPr>
            <a:r>
              <a:rPr dirty="0"/>
              <a:t>Functions are a piece of code that accomplish a specific task. </a:t>
            </a:r>
          </a:p>
          <a:p>
            <a:pPr>
              <a:lnSpc>
                <a:spcPct val="160000"/>
              </a:lnSpc>
              <a:defRPr sz="2000"/>
            </a:pPr>
            <a:endParaRPr dirty="0"/>
          </a:p>
          <a:p>
            <a:pPr>
              <a:lnSpc>
                <a:spcPct val="160000"/>
              </a:lnSpc>
              <a:defRPr sz="2000"/>
            </a:pPr>
            <a:endParaRPr dirty="0"/>
          </a:p>
          <a:p>
            <a:pPr>
              <a:lnSpc>
                <a:spcPct val="160000"/>
              </a:lnSpc>
              <a:defRPr sz="2000"/>
            </a:pPr>
            <a:r>
              <a:rPr dirty="0"/>
              <a:t>Some functions are in-built in R or they are provided by the packages.</a:t>
            </a:r>
          </a:p>
          <a:p>
            <a:pPr>
              <a:lnSpc>
                <a:spcPct val="160000"/>
              </a:lnSpc>
              <a:defRPr sz="2000"/>
            </a:pPr>
            <a:endParaRPr dirty="0"/>
          </a:p>
          <a:p>
            <a:pPr>
              <a:lnSpc>
                <a:spcPct val="160000"/>
              </a:lnSpc>
              <a:defRPr sz="2000"/>
            </a:pPr>
            <a:endParaRPr dirty="0"/>
          </a:p>
          <a:p>
            <a:pPr>
              <a:lnSpc>
                <a:spcPct val="160000"/>
              </a:lnSpc>
              <a:defRPr sz="2000"/>
            </a:pPr>
            <a:r>
              <a:rPr dirty="0"/>
              <a:t>Also, you can write your own function.</a:t>
            </a:r>
          </a:p>
        </p:txBody>
      </p:sp>
      <p:sp>
        <p:nvSpPr>
          <p:cNvPr id="282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90" name="Group 10"/>
          <p:cNvGrpSpPr/>
          <p:nvPr/>
        </p:nvGrpSpPr>
        <p:grpSpPr>
          <a:xfrm>
            <a:off x="1791924" y="2547256"/>
            <a:ext cx="8612773" cy="740230"/>
            <a:chOff x="0" y="0"/>
            <a:chExt cx="8612772" cy="740228"/>
          </a:xfrm>
        </p:grpSpPr>
        <p:grpSp>
          <p:nvGrpSpPr>
            <p:cNvPr id="285" name="Rectangle 4"/>
            <p:cNvGrpSpPr/>
            <p:nvPr/>
          </p:nvGrpSpPr>
          <p:grpSpPr>
            <a:xfrm>
              <a:off x="2935190" y="0"/>
              <a:ext cx="3418116" cy="740229"/>
              <a:chOff x="0" y="0"/>
              <a:chExt cx="3418114" cy="740228"/>
            </a:xfrm>
          </p:grpSpPr>
          <p:sp>
            <p:nvSpPr>
              <p:cNvPr id="283" name="Rectangle"/>
              <p:cNvSpPr/>
              <p:nvPr/>
            </p:nvSpPr>
            <p:spPr>
              <a:xfrm>
                <a:off x="-1" y="0"/>
                <a:ext cx="3418116" cy="74022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4" name="function"/>
              <p:cNvSpPr txBox="1"/>
              <p:nvPr/>
            </p:nvSpPr>
            <p:spPr>
              <a:xfrm>
                <a:off x="52069" y="121194"/>
                <a:ext cx="3313976" cy="497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r>
                  <a:t>function</a:t>
                </a:r>
              </a:p>
            </p:txBody>
          </p:sp>
        </p:grpSp>
        <p:sp>
          <p:nvSpPr>
            <p:cNvPr id="286" name="Straight Arrow Connector 6"/>
            <p:cNvSpPr/>
            <p:nvPr/>
          </p:nvSpPr>
          <p:spPr>
            <a:xfrm>
              <a:off x="1698775" y="370113"/>
              <a:ext cx="1132115" cy="1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" name="TextBox 7"/>
            <p:cNvSpPr txBox="1"/>
            <p:nvPr/>
          </p:nvSpPr>
          <p:spPr>
            <a:xfrm>
              <a:off x="0" y="139282"/>
              <a:ext cx="1544201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/>
              </a:lvl1pPr>
            </a:lstStyle>
            <a:p>
              <a:r>
                <a:t>arguments</a:t>
              </a:r>
            </a:p>
          </p:txBody>
        </p:sp>
        <p:sp>
          <p:nvSpPr>
            <p:cNvPr id="288" name="Arrow: Right 8"/>
            <p:cNvSpPr/>
            <p:nvPr/>
          </p:nvSpPr>
          <p:spPr>
            <a:xfrm>
              <a:off x="6457607" y="139281"/>
              <a:ext cx="1153887" cy="46166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TextBox 9"/>
            <p:cNvSpPr txBox="1"/>
            <p:nvPr/>
          </p:nvSpPr>
          <p:spPr>
            <a:xfrm>
              <a:off x="7761515" y="139282"/>
              <a:ext cx="851258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/>
              </a:lvl1pPr>
            </a:lstStyle>
            <a:p>
              <a:r>
                <a:t>result</a:t>
              </a:r>
            </a:p>
          </p:txBody>
        </p:sp>
      </p:grpSp>
      <p:sp>
        <p:nvSpPr>
          <p:cNvPr id="291" name="TextBox 11"/>
          <p:cNvSpPr txBox="1"/>
          <p:nvPr/>
        </p:nvSpPr>
        <p:spPr>
          <a:xfrm>
            <a:off x="3379550" y="4571033"/>
            <a:ext cx="5329795" cy="47244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var_integer &lt;- as.integer(var_numeric)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9B4005-D16F-32D7-E0FB-D7928A329D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Functions</a:t>
            </a:r>
          </a:p>
        </p:txBody>
      </p:sp>
      <p:pic>
        <p:nvPicPr>
          <p:cNvPr id="294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7" y="2010291"/>
            <a:ext cx="6824867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traight Connector 5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6" name="TextBox 6"/>
          <p:cNvSpPr txBox="1"/>
          <p:nvPr/>
        </p:nvSpPr>
        <p:spPr>
          <a:xfrm>
            <a:off x="784166" y="6419620"/>
            <a:ext cx="134159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/>
            </a:lvl1pPr>
          </a:lstStyle>
          <a:p>
            <a:r>
              <a:t>Base R cheat Sheet</a:t>
            </a:r>
          </a:p>
        </p:txBody>
      </p:sp>
      <p:sp>
        <p:nvSpPr>
          <p:cNvPr id="297" name="TextBox 7"/>
          <p:cNvSpPr txBox="1"/>
          <p:nvPr/>
        </p:nvSpPr>
        <p:spPr>
          <a:xfrm>
            <a:off x="7767319" y="2144624"/>
            <a:ext cx="3540762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2000"/>
            </a:lvl1pPr>
          </a:lstStyle>
          <a:p>
            <a:r>
              <a:t>You can find useful functions from base R in the book of R for Beginners by Emmanuel Paradis on page 36 and 37.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5EFE8-4AAB-4249-567D-3AD42BE4B7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Conditional Statements</a:t>
            </a:r>
          </a:p>
        </p:txBody>
      </p:sp>
      <p:sp>
        <p:nvSpPr>
          <p:cNvPr id="300" name="Content Placeholder 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rPr dirty="0"/>
              <a:t>Conditional statements are the way computers can make decisions.</a:t>
            </a:r>
          </a:p>
        </p:txBody>
      </p:sp>
      <p:sp>
        <p:nvSpPr>
          <p:cNvPr id="301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52EDF-D62E-CF0B-5AAE-F0C6D35378E5}"/>
              </a:ext>
            </a:extLst>
          </p:cNvPr>
          <p:cNvGrpSpPr/>
          <p:nvPr/>
        </p:nvGrpSpPr>
        <p:grpSpPr>
          <a:xfrm>
            <a:off x="3781569" y="2600632"/>
            <a:ext cx="4628862" cy="4541550"/>
            <a:chOff x="2420474" y="2600632"/>
            <a:chExt cx="4628862" cy="4541550"/>
          </a:xfrm>
        </p:grpSpPr>
        <p:pic>
          <p:nvPicPr>
            <p:cNvPr id="302" name="Graphic 29" descr="Graphic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5871" y="2600632"/>
              <a:ext cx="914401" cy="914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03" name="Graphic 30" descr="Graphic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4136326" y="5363717"/>
              <a:ext cx="1233489" cy="1233489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306" name="Group 31"/>
            <p:cNvGrpSpPr/>
            <p:nvPr/>
          </p:nvGrpSpPr>
          <p:grpSpPr>
            <a:xfrm>
              <a:off x="4610026" y="4956110"/>
              <a:ext cx="2439310" cy="2186072"/>
              <a:chOff x="0" y="0"/>
              <a:chExt cx="2439308" cy="2186071"/>
            </a:xfrm>
          </p:grpSpPr>
          <p:pic>
            <p:nvPicPr>
              <p:cNvPr id="304" name="Graphic 32" descr="Graphic 3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4638278">
                <a:off x="102889" y="576051"/>
                <a:ext cx="1608405" cy="12334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5" name="Graphic 33" descr="Graphic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3586819">
                <a:off x="634013" y="391043"/>
                <a:ext cx="1608405" cy="12334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09" name="Group 34"/>
            <p:cNvGrpSpPr/>
            <p:nvPr/>
          </p:nvGrpSpPr>
          <p:grpSpPr>
            <a:xfrm>
              <a:off x="2420474" y="4925356"/>
              <a:ext cx="2401894" cy="2132852"/>
              <a:chOff x="0" y="0"/>
              <a:chExt cx="2401893" cy="2132850"/>
            </a:xfrm>
          </p:grpSpPr>
          <p:pic>
            <p:nvPicPr>
              <p:cNvPr id="307" name="Graphic 35" descr="Graphic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6961722" flipH="1">
                <a:off x="731980" y="551128"/>
                <a:ext cx="1554378" cy="12278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8" name="Graphic 36" descr="Graphic 3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8013181" flipH="1">
                <a:off x="203264" y="372335"/>
                <a:ext cx="1554378" cy="12278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10" name="Graphic 40" descr="Graphic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09944" y="3429000"/>
              <a:ext cx="2024846" cy="2024846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E30797-AD76-1483-2295-5667236C5E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16E8BC-E460-9178-2A59-FE4CBDB07E79}"/>
              </a:ext>
            </a:extLst>
          </p:cNvPr>
          <p:cNvGrpSpPr/>
          <p:nvPr/>
        </p:nvGrpSpPr>
        <p:grpSpPr>
          <a:xfrm>
            <a:off x="8172451" y="2736934"/>
            <a:ext cx="2169474" cy="369330"/>
            <a:chOff x="8172452" y="3252499"/>
            <a:chExt cx="2169474" cy="369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69D01D-9C3F-D5AE-C644-D2E6A255FFA7}"/>
                </a:ext>
              </a:extLst>
            </p:cNvPr>
            <p:cNvSpPr/>
            <p:nvPr/>
          </p:nvSpPr>
          <p:spPr>
            <a:xfrm>
              <a:off x="8172452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63F66E-3901-EEA8-841D-1F02BED107F4}"/>
                </a:ext>
              </a:extLst>
            </p:cNvPr>
            <p:cNvSpPr/>
            <p:nvPr/>
          </p:nvSpPr>
          <p:spPr>
            <a:xfrm>
              <a:off x="8638411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573E83-B93C-816F-4FD5-7A1178873C86}"/>
                </a:ext>
              </a:extLst>
            </p:cNvPr>
            <p:cNvSpPr/>
            <p:nvPr/>
          </p:nvSpPr>
          <p:spPr>
            <a:xfrm>
              <a:off x="9104370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3472D9-40CF-827E-0ED9-D5C7C23D055E}"/>
                </a:ext>
              </a:extLst>
            </p:cNvPr>
            <p:cNvSpPr/>
            <p:nvPr/>
          </p:nvSpPr>
          <p:spPr>
            <a:xfrm>
              <a:off x="9570329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AAA160-CEEB-6D15-4052-9BD55AEBEBA7}"/>
                </a:ext>
              </a:extLst>
            </p:cNvPr>
            <p:cNvSpPr/>
            <p:nvPr/>
          </p:nvSpPr>
          <p:spPr>
            <a:xfrm>
              <a:off x="10036288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5</a:t>
              </a:r>
            </a:p>
          </p:txBody>
        </p:sp>
      </p:grp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52B1245-1B87-4ABB-F669-B72B85CE1121}"/>
              </a:ext>
            </a:extLst>
          </p:cNvPr>
          <p:cNvSpPr/>
          <p:nvPr/>
        </p:nvSpPr>
        <p:spPr>
          <a:xfrm>
            <a:off x="8273392" y="4464665"/>
            <a:ext cx="1967593" cy="858855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Sans Serif"/>
              </a:rPr>
              <a:t>Odd numbers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55DDB1-38C2-44FD-A545-EDD344D9C1BB}"/>
              </a:ext>
            </a:extLst>
          </p:cNvPr>
          <p:cNvSpPr/>
          <p:nvPr/>
        </p:nvSpPr>
        <p:spPr>
          <a:xfrm>
            <a:off x="8482772" y="3973362"/>
            <a:ext cx="1548833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Sans Serif"/>
              </a:rPr>
              <a:t>if n</a:t>
            </a:r>
            <a:r>
              <a:rPr lang="en-US" dirty="0"/>
              <a:t> %% 2 ==1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Microsoft Sans Serif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1F441F-FB9E-178F-A4C9-0C835D2E2826}"/>
              </a:ext>
            </a:extLst>
          </p:cNvPr>
          <p:cNvGrpSpPr/>
          <p:nvPr/>
        </p:nvGrpSpPr>
        <p:grpSpPr>
          <a:xfrm>
            <a:off x="8172451" y="5445493"/>
            <a:ext cx="2169474" cy="369330"/>
            <a:chOff x="8172452" y="3252499"/>
            <a:chExt cx="2169474" cy="36933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EDCFE6-8E34-5F51-D300-5B5D3D5B7316}"/>
                </a:ext>
              </a:extLst>
            </p:cNvPr>
            <p:cNvSpPr/>
            <p:nvPr/>
          </p:nvSpPr>
          <p:spPr>
            <a:xfrm>
              <a:off x="8172452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637B1B-2FE6-4F26-8E62-7DA823FBE671}"/>
                </a:ext>
              </a:extLst>
            </p:cNvPr>
            <p:cNvSpPr/>
            <p:nvPr/>
          </p:nvSpPr>
          <p:spPr>
            <a:xfrm>
              <a:off x="8638411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E0C3E8-48B8-EB0C-3AAB-F8FE706B7FF7}"/>
                </a:ext>
              </a:extLst>
            </p:cNvPr>
            <p:cNvSpPr/>
            <p:nvPr/>
          </p:nvSpPr>
          <p:spPr>
            <a:xfrm>
              <a:off x="9104370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C9A49B-D2D6-B1A4-2375-9C8B68FC66B7}"/>
                </a:ext>
              </a:extLst>
            </p:cNvPr>
            <p:cNvSpPr/>
            <p:nvPr/>
          </p:nvSpPr>
          <p:spPr>
            <a:xfrm>
              <a:off x="9570329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40239B-B962-CD81-1559-11EC85D510E7}"/>
                </a:ext>
              </a:extLst>
            </p:cNvPr>
            <p:cNvSpPr/>
            <p:nvPr/>
          </p:nvSpPr>
          <p:spPr>
            <a:xfrm>
              <a:off x="10036288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5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D138D1-DE9A-8174-6A28-FB7F44FFC44B}"/>
              </a:ext>
            </a:extLst>
          </p:cNvPr>
          <p:cNvCxnSpPr>
            <a:cxnSpLocks/>
          </p:cNvCxnSpPr>
          <p:nvPr/>
        </p:nvCxnSpPr>
        <p:spPr>
          <a:xfrm>
            <a:off x="9257188" y="3228237"/>
            <a:ext cx="0" cy="623152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Conditional Statements</a:t>
            </a:r>
          </a:p>
        </p:txBody>
      </p:sp>
      <p:sp>
        <p:nvSpPr>
          <p:cNvPr id="31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886325" y="1825625"/>
            <a:ext cx="2947739" cy="4351338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800000"/>
          </a:ln>
        </p:spPr>
        <p:txBody>
          <a:bodyPr/>
          <a:lstStyle/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endParaRPr/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t>if (</a:t>
            </a:r>
            <a:r>
              <a:rPr>
                <a:solidFill>
                  <a:srgbClr val="FF0000"/>
                </a:solidFill>
              </a:rPr>
              <a:t>Condition</a:t>
            </a:r>
            <a:r>
              <a:t>) {</a:t>
            </a:r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t>	</a:t>
            </a:r>
            <a:r>
              <a:rPr>
                <a:solidFill>
                  <a:srgbClr val="00B050"/>
                </a:solidFill>
              </a:rPr>
              <a:t>Do something</a:t>
            </a:r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t>}</a:t>
            </a:r>
          </a:p>
        </p:txBody>
      </p:sp>
      <p:sp>
        <p:nvSpPr>
          <p:cNvPr id="314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17" name="Content Placeholder 2"/>
          <p:cNvGrpSpPr/>
          <p:nvPr/>
        </p:nvGrpSpPr>
        <p:grpSpPr>
          <a:xfrm>
            <a:off x="4154904" y="1825625"/>
            <a:ext cx="2947738" cy="4351338"/>
            <a:chOff x="0" y="0"/>
            <a:chExt cx="2947737" cy="4351337"/>
          </a:xfrm>
        </p:grpSpPr>
        <p:sp>
          <p:nvSpPr>
            <p:cNvPr id="315" name="Rectangle"/>
            <p:cNvSpPr/>
            <p:nvPr/>
          </p:nvSpPr>
          <p:spPr>
            <a:xfrm>
              <a:off x="-1" y="0"/>
              <a:ext cx="2947739" cy="4351338"/>
            </a:xfrm>
            <a:prstGeom prst="rect">
              <a:avLst/>
            </a:pr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16" name="if (Condition) {…"/>
            <p:cNvSpPr txBox="1"/>
            <p:nvPr/>
          </p:nvSpPr>
          <p:spPr>
            <a:xfrm>
              <a:off x="60007" y="14287"/>
              <a:ext cx="2827723" cy="43227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endParaRPr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if (</a:t>
              </a:r>
              <a:r>
                <a:rPr>
                  <a:solidFill>
                    <a:srgbClr val="FF0000"/>
                  </a:solidFill>
                </a:rPr>
                <a:t>Condition</a:t>
              </a:r>
              <a:r>
                <a:t>) {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 else {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 	different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</a:t>
              </a:r>
            </a:p>
          </p:txBody>
        </p:sp>
      </p:grpSp>
      <p:grpSp>
        <p:nvGrpSpPr>
          <p:cNvPr id="320" name="Content Placeholder 2"/>
          <p:cNvGrpSpPr/>
          <p:nvPr/>
        </p:nvGrpSpPr>
        <p:grpSpPr>
          <a:xfrm>
            <a:off x="7423481" y="1825625"/>
            <a:ext cx="3930318" cy="4351336"/>
            <a:chOff x="0" y="0"/>
            <a:chExt cx="3930317" cy="4351335"/>
          </a:xfrm>
        </p:grpSpPr>
        <p:sp>
          <p:nvSpPr>
            <p:cNvPr id="318" name="Rectangle"/>
            <p:cNvSpPr/>
            <p:nvPr/>
          </p:nvSpPr>
          <p:spPr>
            <a:xfrm>
              <a:off x="-1" y="0"/>
              <a:ext cx="3930319" cy="4351336"/>
            </a:xfrm>
            <a:prstGeom prst="rect">
              <a:avLst/>
            </a:pr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81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19" name="if (Condition1) {…"/>
            <p:cNvSpPr txBox="1"/>
            <p:nvPr/>
          </p:nvSpPr>
          <p:spPr>
            <a:xfrm>
              <a:off x="60007" y="14287"/>
              <a:ext cx="3810303" cy="4322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defTabSz="914400">
                <a:lnSpc>
                  <a:spcPct val="81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endParaRPr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if (</a:t>
              </a:r>
              <a:r>
                <a:rPr>
                  <a:solidFill>
                    <a:srgbClr val="FF0000"/>
                  </a:solidFill>
                </a:rPr>
                <a:t>Condition1</a:t>
              </a:r>
              <a:r>
                <a:t>) {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 else if (</a:t>
              </a:r>
              <a:r>
                <a:rPr>
                  <a:solidFill>
                    <a:srgbClr val="FF0000"/>
                  </a:solidFill>
                </a:rPr>
                <a:t>Condotion2</a:t>
              </a:r>
              <a:r>
                <a:t>)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 	different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 else if (</a:t>
              </a:r>
              <a:r>
                <a:rPr>
                  <a:solidFill>
                    <a:srgbClr val="FF0000"/>
                  </a:solidFill>
                </a:rPr>
                <a:t>Condition3</a:t>
              </a:r>
              <a:r>
                <a:t>)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 	different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 else {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 	different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19467-AD97-DBFC-ED18-F234CA2EBEE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1" animBg="1" advAuto="0"/>
      <p:bldP spid="320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Who am I? </a:t>
            </a:r>
            <a:r>
              <a:rPr lang="en-US" dirty="0">
                <a:latin typeface="Wingdings"/>
                <a:sym typeface="Wingdings" panose="05000000000000000000" pitchFamily="2" charset="2"/>
              </a:rPr>
              <a:t></a:t>
            </a:r>
            <a:endParaRPr dirty="0">
              <a:latin typeface="Wingdings"/>
              <a:ea typeface="Wingdings"/>
              <a:cs typeface="Wingdings"/>
              <a:sym typeface="Wingdings"/>
            </a:endParaRPr>
          </a:p>
        </p:txBody>
      </p:sp>
      <p:pic>
        <p:nvPicPr>
          <p:cNvPr id="99" name="Content Placeholder 5" descr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354" y="5834395"/>
            <a:ext cx="3333334" cy="838096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1" name="Picture 7" descr="Picture 7"/>
          <p:cNvPicPr>
            <a:picLocks noChangeAspect="1"/>
          </p:cNvPicPr>
          <p:nvPr/>
        </p:nvPicPr>
        <p:blipFill rotWithShape="1">
          <a:blip r:embed="rId3"/>
          <a:srcRect t="9664" b="11111"/>
          <a:stretch/>
        </p:blipFill>
        <p:spPr>
          <a:xfrm>
            <a:off x="2633532" y="2060669"/>
            <a:ext cx="2834156" cy="1684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cture 11" descr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33" y="3892224"/>
            <a:ext cx="2834155" cy="1889437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extBox 12"/>
          <p:cNvSpPr txBox="1"/>
          <p:nvPr/>
        </p:nvSpPr>
        <p:spPr>
          <a:xfrm>
            <a:off x="888375" y="1999988"/>
            <a:ext cx="1575109" cy="1077218"/>
          </a:xfrm>
          <a:prstGeom prst="rect">
            <a:avLst/>
          </a:prstGeom>
          <a:solidFill>
            <a:schemeClr val="accent4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dirty="0"/>
              <a:t>Shakiba</a:t>
            </a:r>
          </a:p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dirty="0">
                <a:latin typeface="Wingdings"/>
                <a:ea typeface="Wingdings"/>
                <a:cs typeface="Wingdings"/>
                <a:sym typeface="Wingdings" panose="05000000000000000000" pitchFamily="2" charset="2"/>
              </a:rPr>
              <a:t></a:t>
            </a:r>
            <a:endParaRPr dirty="0">
              <a:latin typeface="Wingdings"/>
              <a:ea typeface="Wingdings"/>
              <a:cs typeface="Wingdings"/>
              <a:sym typeface="Wingdings"/>
            </a:endParaRPr>
          </a:p>
        </p:txBody>
      </p:sp>
      <p:pic>
        <p:nvPicPr>
          <p:cNvPr id="104" name="Picture 14" descr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536" y="1999988"/>
            <a:ext cx="5672278" cy="378447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extBox 15"/>
          <p:cNvSpPr txBox="1"/>
          <p:nvPr/>
        </p:nvSpPr>
        <p:spPr>
          <a:xfrm>
            <a:off x="5545309" y="5827548"/>
            <a:ext cx="273985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Azadi Tower, Tehran, Iran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20620E-31E0-9167-93B5-6F267EE5B6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4" animBg="1" advAuto="0"/>
      <p:bldP spid="101" grpId="2" animBg="1" advAuto="0"/>
      <p:bldP spid="102" grpId="3" animBg="1" advAuto="0"/>
      <p:bldP spid="103" grpId="1" animBg="1" advAuto="0"/>
      <p:bldP spid="104" grpId="5" animBg="1" advAuto="0"/>
      <p:bldP spid="105" grpId="6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Loops</a:t>
            </a:r>
          </a:p>
        </p:txBody>
      </p:sp>
      <p:sp>
        <p:nvSpPr>
          <p:cNvPr id="32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35000"/>
              </a:lnSpc>
              <a:buSzTx/>
              <a:buNone/>
            </a:pPr>
            <a:r>
              <a:rPr dirty="0"/>
              <a:t>In computer programming, a loop is a sequence of instructions that continually repeats until a certain condition is reached.  </a:t>
            </a:r>
          </a:p>
          <a:p>
            <a:pPr marL="0" indent="0">
              <a:lnSpc>
                <a:spcPct val="81000"/>
              </a:lnSpc>
              <a:buSzTx/>
              <a:buNone/>
            </a:pPr>
            <a:endParaRPr dirty="0"/>
          </a:p>
          <a:p>
            <a:pPr marL="0" indent="0">
              <a:lnSpc>
                <a:spcPct val="81000"/>
              </a:lnSpc>
              <a:buSzTx/>
              <a:buNone/>
            </a:pPr>
            <a:r>
              <a:rPr dirty="0"/>
              <a:t>*</a:t>
            </a:r>
          </a:p>
          <a:p>
            <a:pPr marL="0" indent="0">
              <a:lnSpc>
                <a:spcPct val="81000"/>
              </a:lnSpc>
              <a:buSzTx/>
              <a:buNone/>
            </a:pPr>
            <a:r>
              <a:rPr dirty="0"/>
              <a:t>**</a:t>
            </a:r>
          </a:p>
          <a:p>
            <a:pPr marL="0" indent="0">
              <a:lnSpc>
                <a:spcPct val="81000"/>
              </a:lnSpc>
              <a:buSzTx/>
              <a:buNone/>
            </a:pPr>
            <a:r>
              <a:rPr dirty="0"/>
              <a:t>***</a:t>
            </a:r>
          </a:p>
          <a:p>
            <a:pPr marL="0" indent="0">
              <a:lnSpc>
                <a:spcPct val="81000"/>
              </a:lnSpc>
              <a:buSzTx/>
              <a:buNone/>
            </a:pPr>
            <a:r>
              <a:rPr dirty="0"/>
              <a:t>****</a:t>
            </a:r>
          </a:p>
          <a:p>
            <a:pPr marL="0" indent="0">
              <a:lnSpc>
                <a:spcPct val="81000"/>
              </a:lnSpc>
              <a:buSzTx/>
              <a:buNone/>
            </a:pPr>
            <a:r>
              <a:rPr dirty="0"/>
              <a:t>*****</a:t>
            </a:r>
          </a:p>
        </p:txBody>
      </p:sp>
      <p:sp>
        <p:nvSpPr>
          <p:cNvPr id="324" name="Straight Connector 12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8AAE7A-E8ED-1194-0C3D-19BFE9B1ADA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A3B68-4454-E02D-FA0D-226585AC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8C537-3688-E173-9C01-696F617F4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C8034-15C5-8240-8243-42CDD521882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2785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Loops</a:t>
            </a:r>
          </a:p>
        </p:txBody>
      </p:sp>
      <p:sp>
        <p:nvSpPr>
          <p:cNvPr id="32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175085" y="2814136"/>
            <a:ext cx="4680286" cy="2104691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800000"/>
          </a:ln>
        </p:spPr>
        <p:txBody>
          <a:bodyPr/>
          <a:lstStyle/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endParaRPr dirty="0"/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rPr dirty="0"/>
              <a:t>for ( </a:t>
            </a:r>
            <a:r>
              <a:rPr dirty="0">
                <a:solidFill>
                  <a:srgbClr val="FF0000"/>
                </a:solidFill>
              </a:rPr>
              <a:t>variable</a:t>
            </a:r>
            <a:r>
              <a:rPr dirty="0"/>
              <a:t> in </a:t>
            </a:r>
            <a:r>
              <a:rPr dirty="0">
                <a:solidFill>
                  <a:srgbClr val="00B0F0"/>
                </a:solidFill>
              </a:rPr>
              <a:t>sequence</a:t>
            </a:r>
            <a:r>
              <a:rPr dirty="0"/>
              <a:t>) {</a:t>
            </a:r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rPr dirty="0"/>
              <a:t>	</a:t>
            </a:r>
            <a:r>
              <a:rPr dirty="0">
                <a:solidFill>
                  <a:srgbClr val="00B050"/>
                </a:solidFill>
              </a:rPr>
              <a:t>Do something</a:t>
            </a:r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rPr dirty="0"/>
              <a:t>}</a:t>
            </a:r>
          </a:p>
        </p:txBody>
      </p:sp>
      <p:sp>
        <p:nvSpPr>
          <p:cNvPr id="328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31" name="Content Placeholder 2"/>
          <p:cNvGrpSpPr/>
          <p:nvPr/>
        </p:nvGrpSpPr>
        <p:grpSpPr>
          <a:xfrm>
            <a:off x="6577261" y="2814136"/>
            <a:ext cx="4439654" cy="2104691"/>
            <a:chOff x="0" y="0"/>
            <a:chExt cx="4439653" cy="2104690"/>
          </a:xfrm>
        </p:grpSpPr>
        <p:sp>
          <p:nvSpPr>
            <p:cNvPr id="329" name="Rectangle"/>
            <p:cNvSpPr/>
            <p:nvPr/>
          </p:nvSpPr>
          <p:spPr>
            <a:xfrm>
              <a:off x="-1" y="0"/>
              <a:ext cx="4439655" cy="210469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30" name="while (condition) {…"/>
            <p:cNvSpPr txBox="1"/>
            <p:nvPr/>
          </p:nvSpPr>
          <p:spPr>
            <a:xfrm>
              <a:off x="64769" y="19050"/>
              <a:ext cx="4310115" cy="2066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endParaRPr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while (</a:t>
              </a:r>
              <a:r>
                <a:rPr>
                  <a:solidFill>
                    <a:srgbClr val="FF0000"/>
                  </a:solidFill>
                </a:rPr>
                <a:t>condition</a:t>
              </a:r>
              <a:r>
                <a:t>) {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D766C9-3456-4703-7AFD-E3E461F6C5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Review and Practice</a:t>
            </a:r>
          </a:p>
        </p:txBody>
      </p:sp>
      <p:grpSp>
        <p:nvGrpSpPr>
          <p:cNvPr id="355" name="Content Placeholder 3"/>
          <p:cNvGrpSpPr/>
          <p:nvPr/>
        </p:nvGrpSpPr>
        <p:grpSpPr>
          <a:xfrm>
            <a:off x="851787" y="2029195"/>
            <a:ext cx="3690001" cy="4350596"/>
            <a:chOff x="0" y="0"/>
            <a:chExt cx="3689999" cy="4350594"/>
          </a:xfrm>
        </p:grpSpPr>
        <p:grpSp>
          <p:nvGrpSpPr>
            <p:cNvPr id="336" name="Group"/>
            <p:cNvGrpSpPr/>
            <p:nvPr/>
          </p:nvGrpSpPr>
          <p:grpSpPr>
            <a:xfrm>
              <a:off x="945000" y="0"/>
              <a:ext cx="1800001" cy="595971"/>
              <a:chOff x="0" y="0"/>
              <a:chExt cx="1800000" cy="595970"/>
            </a:xfrm>
          </p:grpSpPr>
          <p:sp>
            <p:nvSpPr>
              <p:cNvPr id="334" name="Rectangle"/>
              <p:cNvSpPr/>
              <p:nvPr/>
            </p:nvSpPr>
            <p:spPr>
              <a:xfrm>
                <a:off x="-1" y="0"/>
                <a:ext cx="1800002" cy="595971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5" name="Comments"/>
              <p:cNvSpPr txBox="1"/>
              <p:nvPr/>
            </p:nvSpPr>
            <p:spPr>
              <a:xfrm>
                <a:off x="0" y="32555"/>
                <a:ext cx="1800001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Comments</a:t>
                </a:r>
              </a:p>
            </p:txBody>
          </p:sp>
        </p:grpSp>
        <p:grpSp>
          <p:nvGrpSpPr>
            <p:cNvPr id="339" name="Group"/>
            <p:cNvGrpSpPr/>
            <p:nvPr/>
          </p:nvGrpSpPr>
          <p:grpSpPr>
            <a:xfrm>
              <a:off x="1057500" y="625771"/>
              <a:ext cx="1575001" cy="595972"/>
              <a:chOff x="0" y="0"/>
              <a:chExt cx="1574999" cy="595970"/>
            </a:xfrm>
          </p:grpSpPr>
          <p:sp>
            <p:nvSpPr>
              <p:cNvPr id="337" name="Rectangle"/>
              <p:cNvSpPr/>
              <p:nvPr/>
            </p:nvSpPr>
            <p:spPr>
              <a:xfrm>
                <a:off x="0" y="0"/>
                <a:ext cx="1575000" cy="595971"/>
              </a:xfrm>
              <a:prstGeom prst="rect">
                <a:avLst/>
              </a:prstGeom>
              <a:solidFill>
                <a:srgbClr val="56BCD0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8" name="Variables"/>
              <p:cNvSpPr txBox="1"/>
              <p:nvPr/>
            </p:nvSpPr>
            <p:spPr>
              <a:xfrm>
                <a:off x="0" y="32555"/>
                <a:ext cx="1575000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Variables</a:t>
                </a:r>
              </a:p>
            </p:txBody>
          </p:sp>
        </p:grpSp>
        <p:grpSp>
          <p:nvGrpSpPr>
            <p:cNvPr id="342" name="Group"/>
            <p:cNvGrpSpPr/>
            <p:nvPr/>
          </p:nvGrpSpPr>
          <p:grpSpPr>
            <a:xfrm>
              <a:off x="810000" y="1251540"/>
              <a:ext cx="2070001" cy="595972"/>
              <a:chOff x="0" y="0"/>
              <a:chExt cx="2070000" cy="595970"/>
            </a:xfrm>
          </p:grpSpPr>
          <p:sp>
            <p:nvSpPr>
              <p:cNvPr id="340" name="Rectangle"/>
              <p:cNvSpPr/>
              <p:nvPr/>
            </p:nvSpPr>
            <p:spPr>
              <a:xfrm>
                <a:off x="-1" y="0"/>
                <a:ext cx="2070002" cy="595971"/>
              </a:xfrm>
              <a:prstGeom prst="rect">
                <a:avLst/>
              </a:prstGeom>
              <a:solidFill>
                <a:srgbClr val="52CAB8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1" name="Missing data"/>
              <p:cNvSpPr txBox="1"/>
              <p:nvPr/>
            </p:nvSpPr>
            <p:spPr>
              <a:xfrm>
                <a:off x="0" y="32555"/>
                <a:ext cx="2070001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Missing data</a:t>
                </a:r>
              </a:p>
            </p:txBody>
          </p:sp>
        </p:grpSp>
        <p:grpSp>
          <p:nvGrpSpPr>
            <p:cNvPr id="345" name="Group"/>
            <p:cNvGrpSpPr/>
            <p:nvPr/>
          </p:nvGrpSpPr>
          <p:grpSpPr>
            <a:xfrm>
              <a:off x="1012499" y="1877312"/>
              <a:ext cx="1665001" cy="595972"/>
              <a:chOff x="0" y="0"/>
              <a:chExt cx="1664999" cy="595970"/>
            </a:xfrm>
          </p:grpSpPr>
          <p:sp>
            <p:nvSpPr>
              <p:cNvPr id="343" name="Rectangle"/>
              <p:cNvSpPr/>
              <p:nvPr/>
            </p:nvSpPr>
            <p:spPr>
              <a:xfrm>
                <a:off x="0" y="0"/>
                <a:ext cx="1664999" cy="595971"/>
              </a:xfrm>
              <a:prstGeom prst="rect">
                <a:avLst/>
              </a:prstGeom>
              <a:solidFill>
                <a:srgbClr val="4DC58D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4" name="Operators"/>
              <p:cNvSpPr txBox="1"/>
              <p:nvPr/>
            </p:nvSpPr>
            <p:spPr>
              <a:xfrm>
                <a:off x="0" y="32555"/>
                <a:ext cx="1665000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Operators</a:t>
                </a:r>
              </a:p>
            </p:txBody>
          </p:sp>
        </p:grpSp>
        <p:grpSp>
          <p:nvGrpSpPr>
            <p:cNvPr id="348" name="Group"/>
            <p:cNvGrpSpPr/>
            <p:nvPr/>
          </p:nvGrpSpPr>
          <p:grpSpPr>
            <a:xfrm>
              <a:off x="1012499" y="2503082"/>
              <a:ext cx="1665001" cy="595971"/>
              <a:chOff x="0" y="0"/>
              <a:chExt cx="1664999" cy="595970"/>
            </a:xfrm>
          </p:grpSpPr>
          <p:sp>
            <p:nvSpPr>
              <p:cNvPr id="346" name="Rectangle"/>
              <p:cNvSpPr/>
              <p:nvPr/>
            </p:nvSpPr>
            <p:spPr>
              <a:xfrm>
                <a:off x="0" y="0"/>
                <a:ext cx="1664999" cy="595971"/>
              </a:xfrm>
              <a:prstGeom prst="rect">
                <a:avLst/>
              </a:prstGeom>
              <a:solidFill>
                <a:srgbClr val="49BF64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7" name="Functions"/>
              <p:cNvSpPr txBox="1"/>
              <p:nvPr/>
            </p:nvSpPr>
            <p:spPr>
              <a:xfrm>
                <a:off x="0" y="32555"/>
                <a:ext cx="1665000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Functions</a:t>
                </a:r>
              </a:p>
            </p:txBody>
          </p:sp>
        </p:grpSp>
        <p:grpSp>
          <p:nvGrpSpPr>
            <p:cNvPr id="351" name="Group"/>
            <p:cNvGrpSpPr/>
            <p:nvPr/>
          </p:nvGrpSpPr>
          <p:grpSpPr>
            <a:xfrm>
              <a:off x="0" y="3128851"/>
              <a:ext cx="3690000" cy="595972"/>
              <a:chOff x="0" y="0"/>
              <a:chExt cx="3689999" cy="595970"/>
            </a:xfrm>
          </p:grpSpPr>
          <p:sp>
            <p:nvSpPr>
              <p:cNvPr id="349" name="Rectangle"/>
              <p:cNvSpPr/>
              <p:nvPr/>
            </p:nvSpPr>
            <p:spPr>
              <a:xfrm>
                <a:off x="0" y="0"/>
                <a:ext cx="3690000" cy="595971"/>
              </a:xfrm>
              <a:prstGeom prst="rect">
                <a:avLst/>
              </a:prstGeom>
              <a:solidFill>
                <a:srgbClr val="50B84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0" name="Conditional Statements"/>
              <p:cNvSpPr txBox="1"/>
              <p:nvPr/>
            </p:nvSpPr>
            <p:spPr>
              <a:xfrm>
                <a:off x="0" y="32555"/>
                <a:ext cx="3690000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Conditional Statements</a:t>
                </a:r>
              </a:p>
            </p:txBody>
          </p:sp>
        </p:grpSp>
        <p:grpSp>
          <p:nvGrpSpPr>
            <p:cNvPr id="354" name="Group"/>
            <p:cNvGrpSpPr/>
            <p:nvPr/>
          </p:nvGrpSpPr>
          <p:grpSpPr>
            <a:xfrm>
              <a:off x="1304999" y="3754623"/>
              <a:ext cx="1080001" cy="595972"/>
              <a:chOff x="0" y="0"/>
              <a:chExt cx="1079999" cy="595970"/>
            </a:xfrm>
          </p:grpSpPr>
          <p:sp>
            <p:nvSpPr>
              <p:cNvPr id="352" name="Rectangle"/>
              <p:cNvSpPr/>
              <p:nvPr/>
            </p:nvSpPr>
            <p:spPr>
              <a:xfrm>
                <a:off x="0" y="0"/>
                <a:ext cx="1080000" cy="595971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3" name="Loops"/>
              <p:cNvSpPr txBox="1"/>
              <p:nvPr/>
            </p:nvSpPr>
            <p:spPr>
              <a:xfrm>
                <a:off x="0" y="32555"/>
                <a:ext cx="1080000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Loops</a:t>
                </a:r>
              </a:p>
            </p:txBody>
          </p:sp>
        </p:grpSp>
      </p:grpSp>
      <p:sp>
        <p:nvSpPr>
          <p:cNvPr id="356" name="Straight Connector 5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7" name="TextBox 7"/>
          <p:cNvSpPr txBox="1"/>
          <p:nvPr/>
        </p:nvSpPr>
        <p:spPr>
          <a:xfrm>
            <a:off x="5598621" y="2435559"/>
            <a:ext cx="5755179" cy="128631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150000"/>
              </a:lnSpc>
            </a:lvl1pPr>
          </a:lstStyle>
          <a:p>
            <a:r>
              <a:rPr dirty="0"/>
              <a:t>Write a program to print the numbers from 1 to 20, and print “Fizz” for multiples of 3, print “Buzz” for multiples of 5, and print “</a:t>
            </a:r>
            <a:r>
              <a:rPr dirty="0" err="1"/>
              <a:t>FizzBuzz</a:t>
            </a:r>
            <a:r>
              <a:rPr dirty="0"/>
              <a:t>” for multiples of both.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0E984-5038-6F96-A921-E75AD313AC7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Data Structures</a:t>
            </a:r>
          </a:p>
        </p:txBody>
      </p:sp>
      <p:sp>
        <p:nvSpPr>
          <p:cNvPr id="36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Data structures are methods of storing and organizing data in a computer system.</a:t>
            </a:r>
          </a:p>
        </p:txBody>
      </p:sp>
      <p:pic>
        <p:nvPicPr>
          <p:cNvPr id="36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883" y="2781830"/>
            <a:ext cx="4243917" cy="3395134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traight Connector 6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975C9-D338-8EBB-7666-3DEFC486F1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Data Structures</a:t>
            </a:r>
          </a:p>
        </p:txBody>
      </p:sp>
      <p:pic>
        <p:nvPicPr>
          <p:cNvPr id="365" name="Content Placeholder 10" descr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374" y="2544634"/>
            <a:ext cx="1465688" cy="8524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67" name="Picture 40" descr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403" y="2544634"/>
            <a:ext cx="1839159" cy="1048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Picture 41" descr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433" y="2544634"/>
            <a:ext cx="1839160" cy="10485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5" name="Group 42"/>
          <p:cNvGrpSpPr/>
          <p:nvPr/>
        </p:nvGrpSpPr>
        <p:grpSpPr>
          <a:xfrm>
            <a:off x="3984433" y="4509265"/>
            <a:ext cx="1682421" cy="1660863"/>
            <a:chOff x="0" y="0"/>
            <a:chExt cx="1682420" cy="1660861"/>
          </a:xfrm>
        </p:grpSpPr>
        <p:sp>
          <p:nvSpPr>
            <p:cNvPr id="369" name="Rectangle 43"/>
            <p:cNvSpPr/>
            <p:nvPr/>
          </p:nvSpPr>
          <p:spPr>
            <a:xfrm>
              <a:off x="17004" y="0"/>
              <a:ext cx="221938" cy="228116"/>
            </a:xfrm>
            <a:prstGeom prst="rect">
              <a:avLst/>
            </a:prstGeom>
            <a:solidFill>
              <a:schemeClr val="accent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77" name="Group 44"/>
            <p:cNvGrpSpPr/>
            <p:nvPr/>
          </p:nvGrpSpPr>
          <p:grpSpPr>
            <a:xfrm>
              <a:off x="14317" y="286259"/>
              <a:ext cx="1668104" cy="228116"/>
              <a:chOff x="0" y="0"/>
              <a:chExt cx="1668103" cy="228115"/>
            </a:xfrm>
          </p:grpSpPr>
          <p:sp>
            <p:nvSpPr>
              <p:cNvPr id="370" name="Rectangle 62"/>
              <p:cNvSpPr/>
              <p:nvPr/>
            </p:nvSpPr>
            <p:spPr>
              <a:xfrm>
                <a:off x="-1" y="-1"/>
                <a:ext cx="221939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1" name="Rectangle 63"/>
              <p:cNvSpPr/>
              <p:nvPr/>
            </p:nvSpPr>
            <p:spPr>
              <a:xfrm>
                <a:off x="236255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2" name="Rectangle 64"/>
              <p:cNvSpPr/>
              <p:nvPr/>
            </p:nvSpPr>
            <p:spPr>
              <a:xfrm>
                <a:off x="472511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3" name="Rectangle 65"/>
              <p:cNvSpPr/>
              <p:nvPr/>
            </p:nvSpPr>
            <p:spPr>
              <a:xfrm>
                <a:off x="715924" y="-1"/>
                <a:ext cx="221938" cy="228117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solidFill>
                  <a:srgbClr val="527E3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4" name="Rectangle 66"/>
              <p:cNvSpPr/>
              <p:nvPr/>
            </p:nvSpPr>
            <p:spPr>
              <a:xfrm>
                <a:off x="959338" y="-1"/>
                <a:ext cx="221938" cy="228117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solidFill>
                  <a:srgbClr val="527E3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5" name="Rectangle 67"/>
              <p:cNvSpPr/>
              <p:nvPr/>
            </p:nvSpPr>
            <p:spPr>
              <a:xfrm>
                <a:off x="1202752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6" name="Rectangle 68"/>
              <p:cNvSpPr/>
              <p:nvPr/>
            </p:nvSpPr>
            <p:spPr>
              <a:xfrm>
                <a:off x="1446166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81" name="Group 45"/>
            <p:cNvGrpSpPr/>
            <p:nvPr/>
          </p:nvGrpSpPr>
          <p:grpSpPr>
            <a:xfrm>
              <a:off x="7158" y="589118"/>
              <a:ext cx="694449" cy="228116"/>
              <a:chOff x="0" y="0"/>
              <a:chExt cx="694448" cy="228115"/>
            </a:xfrm>
          </p:grpSpPr>
          <p:sp>
            <p:nvSpPr>
              <p:cNvPr id="378" name="Rectangle 59"/>
              <p:cNvSpPr/>
              <p:nvPr/>
            </p:nvSpPr>
            <p:spPr>
              <a:xfrm>
                <a:off x="0" y="-1"/>
                <a:ext cx="221938" cy="228117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9" name="Rectangle 60"/>
              <p:cNvSpPr/>
              <p:nvPr/>
            </p:nvSpPr>
            <p:spPr>
              <a:xfrm>
                <a:off x="236255" y="-1"/>
                <a:ext cx="221938" cy="228117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0" name="Rectangle 61"/>
              <p:cNvSpPr/>
              <p:nvPr/>
            </p:nvSpPr>
            <p:spPr>
              <a:xfrm>
                <a:off x="472511" y="-1"/>
                <a:ext cx="221938" cy="228117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86" name="Group 46"/>
            <p:cNvGrpSpPr/>
            <p:nvPr/>
          </p:nvGrpSpPr>
          <p:grpSpPr>
            <a:xfrm>
              <a:off x="-1" y="891976"/>
              <a:ext cx="937863" cy="228116"/>
              <a:chOff x="0" y="0"/>
              <a:chExt cx="937861" cy="228115"/>
            </a:xfrm>
          </p:grpSpPr>
          <p:sp>
            <p:nvSpPr>
              <p:cNvPr id="382" name="Rectangle 55"/>
              <p:cNvSpPr/>
              <p:nvPr/>
            </p:nvSpPr>
            <p:spPr>
              <a:xfrm>
                <a:off x="-1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3" name="Rectangle 56"/>
              <p:cNvSpPr/>
              <p:nvPr/>
            </p:nvSpPr>
            <p:spPr>
              <a:xfrm>
                <a:off x="236255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4" name="Rectangle 57"/>
              <p:cNvSpPr/>
              <p:nvPr/>
            </p:nvSpPr>
            <p:spPr>
              <a:xfrm>
                <a:off x="472511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5" name="Rectangle 58"/>
              <p:cNvSpPr/>
              <p:nvPr/>
            </p:nvSpPr>
            <p:spPr>
              <a:xfrm>
                <a:off x="715924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94" name="Group 47"/>
            <p:cNvGrpSpPr/>
            <p:nvPr/>
          </p:nvGrpSpPr>
          <p:grpSpPr>
            <a:xfrm>
              <a:off x="-1" y="1432746"/>
              <a:ext cx="1668105" cy="228116"/>
              <a:chOff x="0" y="0"/>
              <a:chExt cx="1668103" cy="228115"/>
            </a:xfrm>
          </p:grpSpPr>
          <p:sp>
            <p:nvSpPr>
              <p:cNvPr id="387" name="Rectangle 48"/>
              <p:cNvSpPr/>
              <p:nvPr/>
            </p:nvSpPr>
            <p:spPr>
              <a:xfrm>
                <a:off x="-1" y="-1"/>
                <a:ext cx="221939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8" name="Rectangle 49"/>
              <p:cNvSpPr/>
              <p:nvPr/>
            </p:nvSpPr>
            <p:spPr>
              <a:xfrm>
                <a:off x="236255" y="-1"/>
                <a:ext cx="221938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9" name="Rectangle 50"/>
              <p:cNvSpPr/>
              <p:nvPr/>
            </p:nvSpPr>
            <p:spPr>
              <a:xfrm>
                <a:off x="472511" y="-1"/>
                <a:ext cx="221938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0" name="Rectangle 51"/>
              <p:cNvSpPr/>
              <p:nvPr/>
            </p:nvSpPr>
            <p:spPr>
              <a:xfrm>
                <a:off x="715924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1" name="Rectangle 52"/>
              <p:cNvSpPr/>
              <p:nvPr/>
            </p:nvSpPr>
            <p:spPr>
              <a:xfrm>
                <a:off x="959338" y="-1"/>
                <a:ext cx="221938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2" name="Rectangle 53"/>
              <p:cNvSpPr/>
              <p:nvPr/>
            </p:nvSpPr>
            <p:spPr>
              <a:xfrm>
                <a:off x="1202752" y="-1"/>
                <a:ext cx="221938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3" name="Rectangle 54"/>
              <p:cNvSpPr/>
              <p:nvPr/>
            </p:nvSpPr>
            <p:spPr>
              <a:xfrm>
                <a:off x="1446166" y="-1"/>
                <a:ext cx="221938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96" name="TextBox 69"/>
          <p:cNvSpPr txBox="1"/>
          <p:nvPr/>
        </p:nvSpPr>
        <p:spPr>
          <a:xfrm>
            <a:off x="845447" y="1905043"/>
            <a:ext cx="212839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Single Dimensional:</a:t>
            </a:r>
          </a:p>
        </p:txBody>
      </p:sp>
      <p:pic>
        <p:nvPicPr>
          <p:cNvPr id="397" name="Picture 78" descr="Picture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31" y="2544634"/>
            <a:ext cx="2634000" cy="369329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TextBox 79"/>
          <p:cNvSpPr txBox="1"/>
          <p:nvPr/>
        </p:nvSpPr>
        <p:spPr>
          <a:xfrm>
            <a:off x="3885005" y="1905043"/>
            <a:ext cx="192211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Two Dimensional:</a:t>
            </a:r>
          </a:p>
        </p:txBody>
      </p:sp>
      <p:sp>
        <p:nvSpPr>
          <p:cNvPr id="399" name="TextBox 80"/>
          <p:cNvSpPr txBox="1"/>
          <p:nvPr/>
        </p:nvSpPr>
        <p:spPr>
          <a:xfrm>
            <a:off x="8537752" y="1904744"/>
            <a:ext cx="208742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Three Dimensional:</a:t>
            </a:r>
          </a:p>
        </p:txBody>
      </p:sp>
      <p:sp>
        <p:nvSpPr>
          <p:cNvPr id="400" name="TextBox 82"/>
          <p:cNvSpPr txBox="1"/>
          <p:nvPr/>
        </p:nvSpPr>
        <p:spPr>
          <a:xfrm>
            <a:off x="883920" y="3059668"/>
            <a:ext cx="76482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Vector</a:t>
            </a:r>
          </a:p>
        </p:txBody>
      </p:sp>
      <p:sp>
        <p:nvSpPr>
          <p:cNvPr id="401" name="TextBox 83"/>
          <p:cNvSpPr txBox="1"/>
          <p:nvPr/>
        </p:nvSpPr>
        <p:spPr>
          <a:xfrm>
            <a:off x="6271724" y="3750314"/>
            <a:ext cx="72776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Matrix</a:t>
            </a:r>
          </a:p>
        </p:txBody>
      </p:sp>
      <p:sp>
        <p:nvSpPr>
          <p:cNvPr id="402" name="TextBox 84"/>
          <p:cNvSpPr txBox="1"/>
          <p:nvPr/>
        </p:nvSpPr>
        <p:spPr>
          <a:xfrm>
            <a:off x="8648094" y="3750314"/>
            <a:ext cx="65030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Array</a:t>
            </a:r>
          </a:p>
        </p:txBody>
      </p:sp>
      <p:sp>
        <p:nvSpPr>
          <p:cNvPr id="403" name="TextBox 85"/>
          <p:cNvSpPr txBox="1"/>
          <p:nvPr/>
        </p:nvSpPr>
        <p:spPr>
          <a:xfrm>
            <a:off x="3943637" y="3750314"/>
            <a:ext cx="123207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Dataframe </a:t>
            </a:r>
          </a:p>
        </p:txBody>
      </p:sp>
      <p:sp>
        <p:nvSpPr>
          <p:cNvPr id="404" name="TextBox 86"/>
          <p:cNvSpPr txBox="1"/>
          <p:nvPr/>
        </p:nvSpPr>
        <p:spPr>
          <a:xfrm>
            <a:off x="3943637" y="6308209"/>
            <a:ext cx="52193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List </a:t>
            </a:r>
          </a:p>
        </p:txBody>
      </p:sp>
      <p:pic>
        <p:nvPicPr>
          <p:cNvPr id="405" name="Content Placeholder 10" descr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67" y="2633466"/>
            <a:ext cx="1465688" cy="852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Content Placeholder 10" descr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472" y="2740777"/>
            <a:ext cx="1465688" cy="8524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28A7C-F199-7194-C711-8F543B3527D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Vectors</a:t>
            </a:r>
          </a:p>
        </p:txBody>
      </p:sp>
      <p:sp>
        <p:nvSpPr>
          <p:cNvPr id="40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A vector is just a set of objects of the same type.</a:t>
            </a:r>
          </a:p>
        </p:txBody>
      </p:sp>
      <p:sp>
        <p:nvSpPr>
          <p:cNvPr id="410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783" y="2396644"/>
            <a:ext cx="6442017" cy="4281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96" y="2646922"/>
            <a:ext cx="2634000" cy="36932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75106-9FA9-03D1-A594-988AE6997AE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Naming a Vector</a:t>
            </a:r>
          </a:p>
        </p:txBody>
      </p:sp>
      <p:sp>
        <p:nvSpPr>
          <p:cNvPr id="41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You can name a vector elements.</a:t>
            </a:r>
          </a:p>
        </p:txBody>
      </p:sp>
      <p:sp>
        <p:nvSpPr>
          <p:cNvPr id="41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995" y="2311573"/>
            <a:ext cx="4160010" cy="418130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92FE18-4990-0523-C48E-72DC0DC12DC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Selecting Elements</a:t>
            </a:r>
          </a:p>
        </p:txBody>
      </p:sp>
      <p:pic>
        <p:nvPicPr>
          <p:cNvPr id="420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4" y="1973321"/>
            <a:ext cx="5231967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traight Connector 5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1805"/>
            <a:ext cx="5171793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CDEC5-9018-D261-D8EF-263EA5EC683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Order a Vector</a:t>
            </a:r>
          </a:p>
        </p:txBody>
      </p:sp>
      <p:sp>
        <p:nvSpPr>
          <p:cNvPr id="42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/>
              <a:t>You can order a vector with two functions. By default, these functions order a vector in ascending order.</a:t>
            </a:r>
          </a:p>
        </p:txBody>
      </p:sp>
      <p:sp>
        <p:nvSpPr>
          <p:cNvPr id="42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34" name="Group 4"/>
          <p:cNvGrpSpPr/>
          <p:nvPr/>
        </p:nvGrpSpPr>
        <p:grpSpPr>
          <a:xfrm>
            <a:off x="951270" y="3730361"/>
            <a:ext cx="3945452" cy="541867"/>
            <a:chOff x="0" y="0"/>
            <a:chExt cx="3945451" cy="541866"/>
          </a:xfrm>
        </p:grpSpPr>
        <p:sp>
          <p:nvSpPr>
            <p:cNvPr id="427" name="Rectangle 5"/>
            <p:cNvSpPr/>
            <p:nvPr/>
          </p:nvSpPr>
          <p:spPr>
            <a:xfrm>
              <a:off x="-1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Rectangle 6"/>
            <p:cNvSpPr/>
            <p:nvPr/>
          </p:nvSpPr>
          <p:spPr>
            <a:xfrm>
              <a:off x="558798" y="-1"/>
              <a:ext cx="524935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Rectangle 7"/>
            <p:cNvSpPr/>
            <p:nvPr/>
          </p:nvSpPr>
          <p:spPr>
            <a:xfrm>
              <a:off x="1117597" y="-1"/>
              <a:ext cx="524935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Rectangle 8"/>
            <p:cNvSpPr/>
            <p:nvPr/>
          </p:nvSpPr>
          <p:spPr>
            <a:xfrm>
              <a:off x="169332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1" name="Rectangle 9"/>
            <p:cNvSpPr/>
            <p:nvPr/>
          </p:nvSpPr>
          <p:spPr>
            <a:xfrm>
              <a:off x="2269057" y="-1"/>
              <a:ext cx="524935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Rectangle 10"/>
            <p:cNvSpPr/>
            <p:nvPr/>
          </p:nvSpPr>
          <p:spPr>
            <a:xfrm>
              <a:off x="2844788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Rectangle 11"/>
            <p:cNvSpPr/>
            <p:nvPr/>
          </p:nvSpPr>
          <p:spPr>
            <a:xfrm>
              <a:off x="3420518" y="-1"/>
              <a:ext cx="524934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42" name="Group 12"/>
          <p:cNvGrpSpPr/>
          <p:nvPr/>
        </p:nvGrpSpPr>
        <p:grpSpPr>
          <a:xfrm>
            <a:off x="7344846" y="3730361"/>
            <a:ext cx="3945452" cy="541867"/>
            <a:chOff x="0" y="0"/>
            <a:chExt cx="3945451" cy="541866"/>
          </a:xfrm>
        </p:grpSpPr>
        <p:sp>
          <p:nvSpPr>
            <p:cNvPr id="435" name="Rectangle 13"/>
            <p:cNvSpPr/>
            <p:nvPr/>
          </p:nvSpPr>
          <p:spPr>
            <a:xfrm>
              <a:off x="-1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Rectangle 14"/>
            <p:cNvSpPr/>
            <p:nvPr/>
          </p:nvSpPr>
          <p:spPr>
            <a:xfrm>
              <a:off x="558798" y="-1"/>
              <a:ext cx="524935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Rectangle 15"/>
            <p:cNvSpPr/>
            <p:nvPr/>
          </p:nvSpPr>
          <p:spPr>
            <a:xfrm>
              <a:off x="1117597" y="-1"/>
              <a:ext cx="524935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Rectangle 16"/>
            <p:cNvSpPr/>
            <p:nvPr/>
          </p:nvSpPr>
          <p:spPr>
            <a:xfrm>
              <a:off x="169332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9" name="Rectangle 17"/>
            <p:cNvSpPr/>
            <p:nvPr/>
          </p:nvSpPr>
          <p:spPr>
            <a:xfrm>
              <a:off x="226905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Rectangle 18"/>
            <p:cNvSpPr/>
            <p:nvPr/>
          </p:nvSpPr>
          <p:spPr>
            <a:xfrm>
              <a:off x="284478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Rectangle 19"/>
            <p:cNvSpPr/>
            <p:nvPr/>
          </p:nvSpPr>
          <p:spPr>
            <a:xfrm>
              <a:off x="342051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43" name="Arrow: Right 20"/>
          <p:cNvSpPr/>
          <p:nvPr/>
        </p:nvSpPr>
        <p:spPr>
          <a:xfrm>
            <a:off x="5442856" y="3730361"/>
            <a:ext cx="1306287" cy="5418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>
            <a:solidFill>
              <a:srgbClr val="BA8C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2A0011-AFDD-9331-F72B-FB0F168096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Who am I? </a:t>
            </a:r>
            <a:r>
              <a:rPr lang="en-US" dirty="0">
                <a:latin typeface="Wingdings"/>
                <a:sym typeface="Wingdings" panose="05000000000000000000" pitchFamily="2" charset="2"/>
              </a:rPr>
              <a:t></a:t>
            </a:r>
            <a:endParaRPr dirty="0">
              <a:latin typeface="Wingdings"/>
              <a:ea typeface="Wingdings"/>
              <a:cs typeface="Wingdings"/>
              <a:sym typeface="Wingdings"/>
            </a:endParaRPr>
          </a:p>
        </p:txBody>
      </p:sp>
      <p:sp>
        <p:nvSpPr>
          <p:cNvPr id="108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" name="TextBox 7"/>
          <p:cNvSpPr txBox="1"/>
          <p:nvPr/>
        </p:nvSpPr>
        <p:spPr>
          <a:xfrm>
            <a:off x="883919" y="2117662"/>
            <a:ext cx="4654733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000"/>
            </a:pPr>
            <a:r>
              <a:t>Summer Student Research Program</a:t>
            </a:r>
          </a:p>
          <a:p>
            <a:pPr>
              <a:lnSpc>
                <a:spcPct val="150000"/>
              </a:lnSpc>
              <a:defRPr sz="2000"/>
            </a:pPr>
            <a:r>
              <a:t>Reid Lab</a:t>
            </a:r>
          </a:p>
        </p:txBody>
      </p:sp>
      <p:pic>
        <p:nvPicPr>
          <p:cNvPr id="110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383" y="1882838"/>
            <a:ext cx="5740554" cy="491478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C71B55-8809-855E-96D0-51CE5F2C38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Combine Vectors</a:t>
            </a:r>
          </a:p>
        </p:txBody>
      </p:sp>
      <p:sp>
        <p:nvSpPr>
          <p:cNvPr id="44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50" name="Group 4"/>
          <p:cNvGrpSpPr/>
          <p:nvPr/>
        </p:nvGrpSpPr>
        <p:grpSpPr>
          <a:xfrm>
            <a:off x="1223356" y="2181504"/>
            <a:ext cx="1642531" cy="541867"/>
            <a:chOff x="0" y="0"/>
            <a:chExt cx="1642530" cy="541866"/>
          </a:xfrm>
        </p:grpSpPr>
        <p:sp>
          <p:nvSpPr>
            <p:cNvPr id="447" name="Rectangle 5"/>
            <p:cNvSpPr/>
            <p:nvPr/>
          </p:nvSpPr>
          <p:spPr>
            <a:xfrm>
              <a:off x="0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8" name="Rectangle 6"/>
            <p:cNvSpPr/>
            <p:nvPr/>
          </p:nvSpPr>
          <p:spPr>
            <a:xfrm>
              <a:off x="558798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9" name="Rectangle 7"/>
            <p:cNvSpPr/>
            <p:nvPr/>
          </p:nvSpPr>
          <p:spPr>
            <a:xfrm>
              <a:off x="1117597" y="-1"/>
              <a:ext cx="524934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58" name="Group 16"/>
          <p:cNvGrpSpPr/>
          <p:nvPr/>
        </p:nvGrpSpPr>
        <p:grpSpPr>
          <a:xfrm>
            <a:off x="7194664" y="2181504"/>
            <a:ext cx="3945452" cy="541867"/>
            <a:chOff x="0" y="0"/>
            <a:chExt cx="3945451" cy="541866"/>
          </a:xfrm>
        </p:grpSpPr>
        <p:sp>
          <p:nvSpPr>
            <p:cNvPr id="451" name="Rectangle 17"/>
            <p:cNvSpPr/>
            <p:nvPr/>
          </p:nvSpPr>
          <p:spPr>
            <a:xfrm>
              <a:off x="-1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Rectangle 18"/>
            <p:cNvSpPr/>
            <p:nvPr/>
          </p:nvSpPr>
          <p:spPr>
            <a:xfrm>
              <a:off x="558798" y="-1"/>
              <a:ext cx="524935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Rectangle 19"/>
            <p:cNvSpPr/>
            <p:nvPr/>
          </p:nvSpPr>
          <p:spPr>
            <a:xfrm>
              <a:off x="1117597" y="-1"/>
              <a:ext cx="524935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Rectangle 20"/>
            <p:cNvSpPr/>
            <p:nvPr/>
          </p:nvSpPr>
          <p:spPr>
            <a:xfrm>
              <a:off x="169332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Rectangle 21"/>
            <p:cNvSpPr/>
            <p:nvPr/>
          </p:nvSpPr>
          <p:spPr>
            <a:xfrm>
              <a:off x="226905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Rectangle 22"/>
            <p:cNvSpPr/>
            <p:nvPr/>
          </p:nvSpPr>
          <p:spPr>
            <a:xfrm>
              <a:off x="284478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Rectangle 23"/>
            <p:cNvSpPr/>
            <p:nvPr/>
          </p:nvSpPr>
          <p:spPr>
            <a:xfrm>
              <a:off x="342051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3" name="Group 28"/>
          <p:cNvGrpSpPr/>
          <p:nvPr/>
        </p:nvGrpSpPr>
        <p:grpSpPr>
          <a:xfrm>
            <a:off x="3840026" y="2181504"/>
            <a:ext cx="2252124" cy="541867"/>
            <a:chOff x="0" y="0"/>
            <a:chExt cx="2252123" cy="541866"/>
          </a:xfrm>
        </p:grpSpPr>
        <p:sp>
          <p:nvSpPr>
            <p:cNvPr id="459" name="Rectangle 24"/>
            <p:cNvSpPr/>
            <p:nvPr/>
          </p:nvSpPr>
          <p:spPr>
            <a:xfrm>
              <a:off x="-1" y="-1"/>
              <a:ext cx="524934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Rectangle 25"/>
            <p:cNvSpPr/>
            <p:nvPr/>
          </p:nvSpPr>
          <p:spPr>
            <a:xfrm>
              <a:off x="575729" y="-1"/>
              <a:ext cx="524934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Rectangle 26"/>
            <p:cNvSpPr/>
            <p:nvPr/>
          </p:nvSpPr>
          <p:spPr>
            <a:xfrm>
              <a:off x="1151459" y="-1"/>
              <a:ext cx="524935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Rectangle 27"/>
            <p:cNvSpPr/>
            <p:nvPr/>
          </p:nvSpPr>
          <p:spPr>
            <a:xfrm>
              <a:off x="1727189" y="-1"/>
              <a:ext cx="524935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7" name="Group 29"/>
          <p:cNvGrpSpPr/>
          <p:nvPr/>
        </p:nvGrpSpPr>
        <p:grpSpPr>
          <a:xfrm>
            <a:off x="1223354" y="3730361"/>
            <a:ext cx="1642532" cy="541867"/>
            <a:chOff x="0" y="0"/>
            <a:chExt cx="1642530" cy="541866"/>
          </a:xfrm>
        </p:grpSpPr>
        <p:sp>
          <p:nvSpPr>
            <p:cNvPr id="464" name="Rectangle 30"/>
            <p:cNvSpPr/>
            <p:nvPr/>
          </p:nvSpPr>
          <p:spPr>
            <a:xfrm>
              <a:off x="0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Rectangle 31"/>
            <p:cNvSpPr/>
            <p:nvPr/>
          </p:nvSpPr>
          <p:spPr>
            <a:xfrm>
              <a:off x="558798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Rectangle 32"/>
            <p:cNvSpPr/>
            <p:nvPr/>
          </p:nvSpPr>
          <p:spPr>
            <a:xfrm>
              <a:off x="1117597" y="-1"/>
              <a:ext cx="524934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68" name="Rectangle 34"/>
          <p:cNvSpPr/>
          <p:nvPr/>
        </p:nvSpPr>
        <p:spPr>
          <a:xfrm>
            <a:off x="3840026" y="3730361"/>
            <a:ext cx="524934" cy="541867"/>
          </a:xfrm>
          <a:prstGeom prst="rect">
            <a:avLst/>
          </a:prstGeom>
          <a:solidFill>
            <a:srgbClr val="F69200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2" name="Group 35"/>
          <p:cNvGrpSpPr/>
          <p:nvPr/>
        </p:nvGrpSpPr>
        <p:grpSpPr>
          <a:xfrm>
            <a:off x="5395583" y="3730361"/>
            <a:ext cx="1642532" cy="541867"/>
            <a:chOff x="0" y="0"/>
            <a:chExt cx="1642530" cy="541866"/>
          </a:xfrm>
        </p:grpSpPr>
        <p:sp>
          <p:nvSpPr>
            <p:cNvPr id="469" name="Rectangle 36"/>
            <p:cNvSpPr/>
            <p:nvPr/>
          </p:nvSpPr>
          <p:spPr>
            <a:xfrm>
              <a:off x="0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Rectangle 37"/>
            <p:cNvSpPr/>
            <p:nvPr/>
          </p:nvSpPr>
          <p:spPr>
            <a:xfrm>
              <a:off x="558798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Rectangle 38"/>
            <p:cNvSpPr/>
            <p:nvPr/>
          </p:nvSpPr>
          <p:spPr>
            <a:xfrm>
              <a:off x="1117597" y="-1"/>
              <a:ext cx="524934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73" name="Rectangle 39"/>
          <p:cNvSpPr/>
          <p:nvPr/>
        </p:nvSpPr>
        <p:spPr>
          <a:xfrm>
            <a:off x="7084828" y="3730361"/>
            <a:ext cx="524934" cy="541867"/>
          </a:xfrm>
          <a:prstGeom prst="rect">
            <a:avLst/>
          </a:prstGeom>
          <a:solidFill>
            <a:srgbClr val="F69200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4" name="Arrow: Right 8"/>
          <p:cNvSpPr/>
          <p:nvPr/>
        </p:nvSpPr>
        <p:spPr>
          <a:xfrm>
            <a:off x="6306453" y="2181506"/>
            <a:ext cx="673910" cy="5418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>
            <a:solidFill>
              <a:srgbClr val="BA8C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Arrow: Right 9"/>
          <p:cNvSpPr/>
          <p:nvPr/>
        </p:nvSpPr>
        <p:spPr>
          <a:xfrm>
            <a:off x="4536892" y="3730842"/>
            <a:ext cx="673910" cy="5418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>
            <a:solidFill>
              <a:srgbClr val="BA8C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6" name="Plus Sign 10"/>
          <p:cNvSpPr/>
          <p:nvPr/>
        </p:nvSpPr>
        <p:spPr>
          <a:xfrm>
            <a:off x="3038204" y="2155106"/>
            <a:ext cx="648833" cy="594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344"/>
                </a:moveTo>
                <a:lnTo>
                  <a:pt x="7632" y="7344"/>
                </a:lnTo>
                <a:lnTo>
                  <a:pt x="7632" y="0"/>
                </a:lnTo>
                <a:lnTo>
                  <a:pt x="13968" y="0"/>
                </a:lnTo>
                <a:lnTo>
                  <a:pt x="13968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3968" y="14256"/>
                </a:lnTo>
                <a:lnTo>
                  <a:pt x="13968" y="21600"/>
                </a:lnTo>
                <a:lnTo>
                  <a:pt x="7632" y="21600"/>
                </a:lnTo>
                <a:lnTo>
                  <a:pt x="7632" y="14256"/>
                </a:lnTo>
                <a:lnTo>
                  <a:pt x="0" y="14256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Plus Sign 11"/>
          <p:cNvSpPr/>
          <p:nvPr/>
        </p:nvSpPr>
        <p:spPr>
          <a:xfrm>
            <a:off x="3027453" y="3703649"/>
            <a:ext cx="648833" cy="594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344"/>
                </a:moveTo>
                <a:lnTo>
                  <a:pt x="7632" y="7344"/>
                </a:lnTo>
                <a:lnTo>
                  <a:pt x="7632" y="0"/>
                </a:lnTo>
                <a:lnTo>
                  <a:pt x="13968" y="0"/>
                </a:lnTo>
                <a:lnTo>
                  <a:pt x="13968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3968" y="14256"/>
                </a:lnTo>
                <a:lnTo>
                  <a:pt x="13968" y="21600"/>
                </a:lnTo>
                <a:lnTo>
                  <a:pt x="7632" y="21600"/>
                </a:lnTo>
                <a:lnTo>
                  <a:pt x="7632" y="14256"/>
                </a:lnTo>
                <a:lnTo>
                  <a:pt x="0" y="14256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D8FC2-3B1B-B501-D863-41E31AB9820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Length of a Vector</a:t>
            </a:r>
          </a:p>
        </p:txBody>
      </p:sp>
      <p:grpSp>
        <p:nvGrpSpPr>
          <p:cNvPr id="487" name="Group 3"/>
          <p:cNvGrpSpPr/>
          <p:nvPr/>
        </p:nvGrpSpPr>
        <p:grpSpPr>
          <a:xfrm>
            <a:off x="4123273" y="3158066"/>
            <a:ext cx="3945452" cy="541867"/>
            <a:chOff x="0" y="0"/>
            <a:chExt cx="3945451" cy="541866"/>
          </a:xfrm>
        </p:grpSpPr>
        <p:sp>
          <p:nvSpPr>
            <p:cNvPr id="480" name="Rectangle 4"/>
            <p:cNvSpPr/>
            <p:nvPr/>
          </p:nvSpPr>
          <p:spPr>
            <a:xfrm>
              <a:off x="-1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1" name="Rectangle 5"/>
            <p:cNvSpPr/>
            <p:nvPr/>
          </p:nvSpPr>
          <p:spPr>
            <a:xfrm>
              <a:off x="558798" y="-1"/>
              <a:ext cx="524935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Rectangle 6"/>
            <p:cNvSpPr/>
            <p:nvPr/>
          </p:nvSpPr>
          <p:spPr>
            <a:xfrm>
              <a:off x="1117597" y="-1"/>
              <a:ext cx="524935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Rectangle 7"/>
            <p:cNvSpPr/>
            <p:nvPr/>
          </p:nvSpPr>
          <p:spPr>
            <a:xfrm>
              <a:off x="169332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Rectangle 8"/>
            <p:cNvSpPr/>
            <p:nvPr/>
          </p:nvSpPr>
          <p:spPr>
            <a:xfrm>
              <a:off x="226905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Rectangle 9"/>
            <p:cNvSpPr/>
            <p:nvPr/>
          </p:nvSpPr>
          <p:spPr>
            <a:xfrm>
              <a:off x="284478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Rectangle 10"/>
            <p:cNvSpPr/>
            <p:nvPr/>
          </p:nvSpPr>
          <p:spPr>
            <a:xfrm>
              <a:off x="342051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88" name="Straight Connector 11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9" name="Straight Arrow Connector 13"/>
          <p:cNvSpPr/>
          <p:nvPr/>
        </p:nvSpPr>
        <p:spPr>
          <a:xfrm>
            <a:off x="4123273" y="4079630"/>
            <a:ext cx="3945452" cy="1"/>
          </a:xfrm>
          <a:prstGeom prst="line">
            <a:avLst/>
          </a:prstGeom>
          <a:ln w="76200">
            <a:solidFill>
              <a:schemeClr val="accent6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5A4949-FE77-CC56-57A3-D0D4BD7EC32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Factors</a:t>
            </a:r>
          </a:p>
        </p:txBody>
      </p:sp>
      <p:sp>
        <p:nvSpPr>
          <p:cNvPr id="49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Factors are used to represent categorical data.</a:t>
            </a:r>
          </a:p>
          <a:p>
            <a:pPr>
              <a:lnSpc>
                <a:spcPct val="150000"/>
              </a:lnSpc>
            </a:pPr>
            <a:r>
              <a:t>They are kind of ordered labelled vector.</a:t>
            </a:r>
          </a:p>
        </p:txBody>
      </p:sp>
      <p:sp>
        <p:nvSpPr>
          <p:cNvPr id="493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94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805" y="3429000"/>
            <a:ext cx="4828391" cy="321892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8067EE-C599-DBF2-DE90-42DA039D45C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Data Frames</a:t>
            </a:r>
          </a:p>
        </p:txBody>
      </p:sp>
      <p:sp>
        <p:nvSpPr>
          <p:cNvPr id="49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A data frame is the most common way of sorting data in R.</a:t>
            </a:r>
          </a:p>
          <a:p>
            <a:pPr>
              <a:lnSpc>
                <a:spcPct val="150000"/>
              </a:lnSpc>
            </a:pPr>
            <a:r>
              <a:t>It is a list of equal length vectors.</a:t>
            </a:r>
          </a:p>
          <a:p>
            <a:pPr>
              <a:lnSpc>
                <a:spcPct val="150000"/>
              </a:lnSpc>
            </a:pPr>
            <a:r>
              <a:t>Column names should not be empty in a data frame.</a:t>
            </a:r>
          </a:p>
          <a:p>
            <a:pPr>
              <a:lnSpc>
                <a:spcPct val="150000"/>
              </a:lnSpc>
            </a:pPr>
            <a:r>
              <a:t>Row names should be unique.</a:t>
            </a:r>
          </a:p>
        </p:txBody>
      </p:sp>
      <p:sp>
        <p:nvSpPr>
          <p:cNvPr id="498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9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834" y="4367205"/>
            <a:ext cx="3527966" cy="201137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BBB5C-FDA3-A634-9613-AE6BB21281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453C-CA54-3AEA-EAC1-A3E25516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976F1-08A3-EA8F-14AB-7FE9BA9D21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  <p:sp>
        <p:nvSpPr>
          <p:cNvPr id="5" name="Straight Connector 3">
            <a:extLst>
              <a:ext uri="{FF2B5EF4-FFF2-40B4-BE49-F238E27FC236}">
                <a16:creationId xmlns:a16="http://schemas.microsoft.com/office/drawing/2014/main" id="{5A7143B4-F516-C869-8D48-85AAD8A48BC9}"/>
              </a:ext>
            </a:extLst>
          </p:cNvPr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83E0ED-CA61-5CD4-06CE-6370E4CC198F}"/>
              </a:ext>
            </a:extLst>
          </p:cNvPr>
          <p:cNvGrpSpPr/>
          <p:nvPr/>
        </p:nvGrpSpPr>
        <p:grpSpPr>
          <a:xfrm>
            <a:off x="3363730" y="2400301"/>
            <a:ext cx="5464540" cy="3604233"/>
            <a:chOff x="3085312" y="2024743"/>
            <a:chExt cx="5464540" cy="360423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4E85F24-6A6E-223C-504D-06B3527D8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2147" y="2525713"/>
              <a:ext cx="4907705" cy="228010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C82891-F97A-7EAA-E357-E856DA0FD3E7}"/>
                </a:ext>
              </a:extLst>
            </p:cNvPr>
            <p:cNvSpPr txBox="1"/>
            <p:nvPr/>
          </p:nvSpPr>
          <p:spPr>
            <a:xfrm>
              <a:off x="3788229" y="2024743"/>
              <a:ext cx="83772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/>
                <a:t>column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Sans Serif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4E7737-2D0D-191B-4CED-DA5C7F24A96E}"/>
                </a:ext>
              </a:extLst>
            </p:cNvPr>
            <p:cNvSpPr txBox="1"/>
            <p:nvPr/>
          </p:nvSpPr>
          <p:spPr>
            <a:xfrm>
              <a:off x="5863885" y="2024743"/>
              <a:ext cx="46422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row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61D6199-FDDB-8CAA-1C14-314E2A2D2B5A}"/>
                </a:ext>
              </a:extLst>
            </p:cNvPr>
            <p:cNvSpPr txBox="1"/>
            <p:nvPr/>
          </p:nvSpPr>
          <p:spPr>
            <a:xfrm>
              <a:off x="7779771" y="2024743"/>
              <a:ext cx="44178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cell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F47BFC-3C47-96D0-30F3-8A805A493930}"/>
                </a:ext>
              </a:extLst>
            </p:cNvPr>
            <p:cNvSpPr txBox="1"/>
            <p:nvPr/>
          </p:nvSpPr>
          <p:spPr>
            <a:xfrm>
              <a:off x="3085312" y="4982647"/>
              <a:ext cx="1863650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 err="1"/>
                <a:t>df</a:t>
              </a:r>
              <a:r>
                <a:rPr lang="en-US" b="1" dirty="0"/>
                <a:t>[ ,2]</a:t>
              </a:r>
            </a:p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 err="1"/>
                <a:t>df$column_name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Sans Serif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1273E1-1E94-57F8-3E2C-876135DCFAD3}"/>
                </a:ext>
              </a:extLst>
            </p:cNvPr>
            <p:cNvSpPr txBox="1"/>
            <p:nvPr/>
          </p:nvSpPr>
          <p:spPr>
            <a:xfrm>
              <a:off x="5743660" y="4982647"/>
              <a:ext cx="6662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 err="1"/>
                <a:t>d</a:t>
              </a:r>
              <a:r>
                <a:rPr kumimoji="0" lang="en-US" sz="1800" b="1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f</a:t>
              </a: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[2, ]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428CDAC-B138-4687-E4AD-3C573A289B4E}"/>
                </a:ext>
              </a:extLst>
            </p:cNvPr>
            <p:cNvSpPr txBox="1"/>
            <p:nvPr/>
          </p:nvSpPr>
          <p:spPr>
            <a:xfrm>
              <a:off x="7572984" y="4982647"/>
              <a:ext cx="85536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 err="1"/>
                <a:t>d</a:t>
              </a:r>
              <a:r>
                <a:rPr kumimoji="0" lang="en-US" sz="1800" b="1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f</a:t>
              </a: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[2, 2 ]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8354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Data Frames Functions</a:t>
            </a:r>
          </a:p>
        </p:txBody>
      </p:sp>
      <p:pic>
        <p:nvPicPr>
          <p:cNvPr id="502" name="Content Placeholder 56" descr="Content Placeholder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61" y="1811215"/>
            <a:ext cx="7059879" cy="4958860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D75E8-ED03-7121-1281-7C0BA985F8B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Matrices</a:t>
            </a:r>
          </a:p>
        </p:txBody>
      </p:sp>
      <p:sp>
        <p:nvSpPr>
          <p:cNvPr id="50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Matrix is a collection of elements of the same data type arranged into a fixed number of rows and columns. </a:t>
            </a:r>
          </a:p>
          <a:p>
            <a:pPr>
              <a:lnSpc>
                <a:spcPct val="150000"/>
              </a:lnSpc>
            </a:pPr>
            <a:r>
              <a:t>The length of columns should be equal.</a:t>
            </a:r>
          </a:p>
        </p:txBody>
      </p:sp>
      <p:sp>
        <p:nvSpPr>
          <p:cNvPr id="507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0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762" y="4001294"/>
            <a:ext cx="4120038" cy="234892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7BA4F9-0138-C096-BAC6-9FD8B3EE8A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Lists</a:t>
            </a:r>
          </a:p>
        </p:txBody>
      </p:sp>
      <p:sp>
        <p:nvSpPr>
          <p:cNvPr id="51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Lists are ordered collections of any R object. </a:t>
            </a:r>
          </a:p>
          <a:p>
            <a:pPr>
              <a:lnSpc>
                <a:spcPct val="150000"/>
              </a:lnSpc>
            </a:pPr>
            <a:r>
              <a:t>It stores different types of elements. </a:t>
            </a:r>
          </a:p>
          <a:p>
            <a:pPr>
              <a:lnSpc>
                <a:spcPct val="150000"/>
              </a:lnSpc>
            </a:pPr>
            <a:r>
              <a:t>Collections can have different lengths.</a:t>
            </a:r>
          </a:p>
        </p:txBody>
      </p:sp>
      <p:sp>
        <p:nvSpPr>
          <p:cNvPr id="512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13" name="Picture 31" descr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291" y="3421826"/>
            <a:ext cx="2910681" cy="28688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A5AF7-4593-D5E4-2D56-3C5B11C1228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DACA-F5F5-F5A2-755E-B11A654B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3E148-61D9-88F6-4DF2-8F7CF4E1D7A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  <p:sp>
        <p:nvSpPr>
          <p:cNvPr id="5" name="Straight Connector 3">
            <a:extLst>
              <a:ext uri="{FF2B5EF4-FFF2-40B4-BE49-F238E27FC236}">
                <a16:creationId xmlns:a16="http://schemas.microsoft.com/office/drawing/2014/main" id="{0FD529A4-2613-999D-303C-29AD26960DDF}"/>
              </a:ext>
            </a:extLst>
          </p:cNvPr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CFD638-AC81-A9DA-B56A-A447AF19D881}"/>
              </a:ext>
            </a:extLst>
          </p:cNvPr>
          <p:cNvGrpSpPr/>
          <p:nvPr/>
        </p:nvGrpSpPr>
        <p:grpSpPr>
          <a:xfrm>
            <a:off x="769620" y="3533942"/>
            <a:ext cx="10652760" cy="1005840"/>
            <a:chOff x="731520" y="1777066"/>
            <a:chExt cx="10652760" cy="10058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7A13DA-0A13-071F-EB90-84904A06F96A}"/>
                </a:ext>
              </a:extLst>
            </p:cNvPr>
            <p:cNvSpPr txBox="1"/>
            <p:nvPr/>
          </p:nvSpPr>
          <p:spPr>
            <a:xfrm>
              <a:off x="731520" y="1798319"/>
              <a:ext cx="2468880" cy="954107"/>
            </a:xfrm>
            <a:prstGeom prst="rect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b="1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L [ [ 2 ] ]</a:t>
              </a: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    Second element</a:t>
              </a:r>
            </a:p>
            <a:p>
              <a:endPara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9A3A64-3DAE-0E39-A3B6-D759AAE81B74}"/>
                </a:ext>
              </a:extLst>
            </p:cNvPr>
            <p:cNvSpPr txBox="1"/>
            <p:nvPr/>
          </p:nvSpPr>
          <p:spPr>
            <a:xfrm>
              <a:off x="3459480" y="1798320"/>
              <a:ext cx="2468880" cy="954107"/>
            </a:xfrm>
            <a:prstGeom prst="rect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b="1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L [ 2 ] </a:t>
              </a: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    New list with only</a:t>
              </a: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    second element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C48D48-5E68-CA35-BB69-AC322E8F4DBF}"/>
                </a:ext>
              </a:extLst>
            </p:cNvPr>
            <p:cNvSpPr txBox="1"/>
            <p:nvPr/>
          </p:nvSpPr>
          <p:spPr>
            <a:xfrm>
              <a:off x="6187440" y="1777066"/>
              <a:ext cx="2468880" cy="1005840"/>
            </a:xfrm>
            <a:prstGeom prst="rect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b="1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L $ x</a:t>
              </a: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    Element named x</a:t>
              </a: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055049-7280-1679-82C0-C8ED44554D8F}"/>
                </a:ext>
              </a:extLst>
            </p:cNvPr>
            <p:cNvSpPr txBox="1"/>
            <p:nvPr/>
          </p:nvSpPr>
          <p:spPr>
            <a:xfrm>
              <a:off x="8915400" y="1777066"/>
              <a:ext cx="2468880" cy="1005840"/>
            </a:xfrm>
            <a:prstGeom prst="rect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b="1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L [ ‘ x ‘ ]</a:t>
              </a: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    New list with only</a:t>
              </a: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    element named x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000357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Data Structures</a:t>
            </a:r>
          </a:p>
        </p:txBody>
      </p:sp>
      <p:sp>
        <p:nvSpPr>
          <p:cNvPr id="51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32" name="Group 7"/>
          <p:cNvGrpSpPr/>
          <p:nvPr/>
        </p:nvGrpSpPr>
        <p:grpSpPr>
          <a:xfrm>
            <a:off x="881739" y="2677889"/>
            <a:ext cx="10472061" cy="751112"/>
            <a:chOff x="0" y="0"/>
            <a:chExt cx="10472060" cy="751111"/>
          </a:xfrm>
        </p:grpSpPr>
        <p:grpSp>
          <p:nvGrpSpPr>
            <p:cNvPr id="519" name="Rectangle: Rounded Corners 8"/>
            <p:cNvGrpSpPr/>
            <p:nvPr/>
          </p:nvGrpSpPr>
          <p:grpSpPr>
            <a:xfrm>
              <a:off x="-1" y="-1"/>
              <a:ext cx="2057401" cy="751113"/>
              <a:chOff x="0" y="0"/>
              <a:chExt cx="2057400" cy="751111"/>
            </a:xfrm>
          </p:grpSpPr>
          <p:sp>
            <p:nvSpPr>
              <p:cNvPr id="517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18" name="as.vector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as.vector()</a:t>
                </a:r>
              </a:p>
            </p:txBody>
          </p:sp>
        </p:grpSp>
        <p:grpSp>
          <p:nvGrpSpPr>
            <p:cNvPr id="522" name="Rectangle: Rounded Corners 9"/>
            <p:cNvGrpSpPr/>
            <p:nvPr/>
          </p:nvGrpSpPr>
          <p:grpSpPr>
            <a:xfrm>
              <a:off x="2103664" y="-1"/>
              <a:ext cx="2057401" cy="751113"/>
              <a:chOff x="0" y="0"/>
              <a:chExt cx="2057400" cy="751111"/>
            </a:xfrm>
          </p:grpSpPr>
          <p:sp>
            <p:nvSpPr>
              <p:cNvPr id="520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1" name="as.factor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as.factor()</a:t>
                </a:r>
              </a:p>
            </p:txBody>
          </p:sp>
        </p:grpSp>
        <p:grpSp>
          <p:nvGrpSpPr>
            <p:cNvPr id="525" name="Rectangle: Rounded Corners 10"/>
            <p:cNvGrpSpPr/>
            <p:nvPr/>
          </p:nvGrpSpPr>
          <p:grpSpPr>
            <a:xfrm>
              <a:off x="4207330" y="-1"/>
              <a:ext cx="2057401" cy="751113"/>
              <a:chOff x="0" y="0"/>
              <a:chExt cx="2057400" cy="751111"/>
            </a:xfrm>
          </p:grpSpPr>
          <p:sp>
            <p:nvSpPr>
              <p:cNvPr id="523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4" name="as.matrix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as.matrix()</a:t>
                </a:r>
              </a:p>
            </p:txBody>
          </p:sp>
        </p:grpSp>
        <p:grpSp>
          <p:nvGrpSpPr>
            <p:cNvPr id="528" name="Rectangle: Rounded Corners 11"/>
            <p:cNvGrpSpPr/>
            <p:nvPr/>
          </p:nvGrpSpPr>
          <p:grpSpPr>
            <a:xfrm>
              <a:off x="6310995" y="-1"/>
              <a:ext cx="2057401" cy="751113"/>
              <a:chOff x="0" y="0"/>
              <a:chExt cx="2057400" cy="751111"/>
            </a:xfrm>
          </p:grpSpPr>
          <p:sp>
            <p:nvSpPr>
              <p:cNvPr id="526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7" name="as.data.frame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as.data.frame()</a:t>
                </a:r>
              </a:p>
            </p:txBody>
          </p:sp>
        </p:grpSp>
        <p:grpSp>
          <p:nvGrpSpPr>
            <p:cNvPr id="531" name="Rectangle: Rounded Corners 12"/>
            <p:cNvGrpSpPr/>
            <p:nvPr/>
          </p:nvGrpSpPr>
          <p:grpSpPr>
            <a:xfrm>
              <a:off x="8414660" y="-1"/>
              <a:ext cx="2057401" cy="751113"/>
              <a:chOff x="0" y="0"/>
              <a:chExt cx="2057400" cy="751111"/>
            </a:xfrm>
          </p:grpSpPr>
          <p:sp>
            <p:nvSpPr>
              <p:cNvPr id="529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0" name="as.list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as.list()</a:t>
                </a:r>
              </a:p>
            </p:txBody>
          </p:sp>
        </p:grpSp>
      </p:grpSp>
      <p:sp>
        <p:nvSpPr>
          <p:cNvPr id="53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Converting between data structures in R is possible.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C7A39D-B116-CD23-74CC-79444057B0F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Introduction to the Workshop </a:t>
            </a:r>
          </a:p>
        </p:txBody>
      </p:sp>
      <p:grpSp>
        <p:nvGrpSpPr>
          <p:cNvPr id="122" name="Content Placeholder 4"/>
          <p:cNvGrpSpPr/>
          <p:nvPr/>
        </p:nvGrpSpPr>
        <p:grpSpPr>
          <a:xfrm>
            <a:off x="841279" y="3250619"/>
            <a:ext cx="10509440" cy="1501349"/>
            <a:chOff x="0" y="0"/>
            <a:chExt cx="10509438" cy="1501347"/>
          </a:xfrm>
        </p:grpSpPr>
        <p:grpSp>
          <p:nvGrpSpPr>
            <p:cNvPr id="115" name="Group"/>
            <p:cNvGrpSpPr/>
            <p:nvPr/>
          </p:nvGrpSpPr>
          <p:grpSpPr>
            <a:xfrm>
              <a:off x="0" y="0"/>
              <a:ext cx="3753371" cy="1501348"/>
              <a:chOff x="0" y="0"/>
              <a:chExt cx="3753370" cy="1501347"/>
            </a:xfrm>
          </p:grpSpPr>
          <p:sp>
            <p:nvSpPr>
              <p:cNvPr id="113" name="Chevron"/>
              <p:cNvSpPr/>
              <p:nvPr/>
            </p:nvSpPr>
            <p:spPr>
              <a:xfrm>
                <a:off x="0" y="0"/>
                <a:ext cx="3753371" cy="1501348"/>
              </a:xfrm>
              <a:prstGeom prst="chevron">
                <a:avLst>
                  <a:gd name="adj" fmla="val 50000"/>
                </a:avLst>
              </a:prstGeom>
              <a:solidFill>
                <a:schemeClr val="accent4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3779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" name="Introduction to R"/>
              <p:cNvSpPr txBox="1"/>
              <p:nvPr/>
            </p:nvSpPr>
            <p:spPr>
              <a:xfrm>
                <a:off x="833350" y="274995"/>
                <a:ext cx="2169347" cy="9513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1339" tIns="41339" rIns="41339" bIns="41339" numCol="1" anchor="ctr">
                <a:spAutoFit/>
              </a:bodyPr>
              <a:lstStyle>
                <a:lvl1pPr algn="ctr" defTabSz="1377950">
                  <a:lnSpc>
                    <a:spcPct val="90000"/>
                  </a:lnSpc>
                  <a:spcBef>
                    <a:spcPts val="1300"/>
                  </a:spcBef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t>Introduction to R</a:t>
                </a:r>
              </a:p>
            </p:txBody>
          </p:sp>
        </p:grpSp>
        <p:grpSp>
          <p:nvGrpSpPr>
            <p:cNvPr id="118" name="Group"/>
            <p:cNvGrpSpPr/>
            <p:nvPr/>
          </p:nvGrpSpPr>
          <p:grpSpPr>
            <a:xfrm>
              <a:off x="3378034" y="0"/>
              <a:ext cx="3753371" cy="1501348"/>
              <a:chOff x="0" y="0"/>
              <a:chExt cx="3753370" cy="1501347"/>
            </a:xfrm>
          </p:grpSpPr>
          <p:sp>
            <p:nvSpPr>
              <p:cNvPr id="116" name="Chevron"/>
              <p:cNvSpPr/>
              <p:nvPr/>
            </p:nvSpPr>
            <p:spPr>
              <a:xfrm>
                <a:off x="0" y="0"/>
                <a:ext cx="3753371" cy="1501348"/>
              </a:xfrm>
              <a:prstGeom prst="chevron">
                <a:avLst>
                  <a:gd name="adj" fmla="val 50000"/>
                </a:avLst>
              </a:prstGeom>
              <a:solidFill>
                <a:srgbClr val="30E84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3779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7" name="RNA-seq Data Analysis"/>
              <p:cNvSpPr txBox="1"/>
              <p:nvPr/>
            </p:nvSpPr>
            <p:spPr>
              <a:xfrm>
                <a:off x="833350" y="69254"/>
                <a:ext cx="2169346" cy="13628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1339" tIns="41339" rIns="41339" bIns="41339" numCol="1" anchor="ctr">
                <a:spAutoFit/>
              </a:bodyPr>
              <a:lstStyle>
                <a:lvl1pPr algn="ctr" defTabSz="1377950">
                  <a:lnSpc>
                    <a:spcPct val="90000"/>
                  </a:lnSpc>
                  <a:spcBef>
                    <a:spcPts val="1300"/>
                  </a:spcBef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t>RNA-seq Data Analysis</a:t>
                </a:r>
              </a:p>
            </p:txBody>
          </p:sp>
        </p:grpSp>
        <p:grpSp>
          <p:nvGrpSpPr>
            <p:cNvPr id="121" name="Group"/>
            <p:cNvGrpSpPr/>
            <p:nvPr/>
          </p:nvGrpSpPr>
          <p:grpSpPr>
            <a:xfrm>
              <a:off x="6756067" y="0"/>
              <a:ext cx="3753372" cy="1501348"/>
              <a:chOff x="0" y="0"/>
              <a:chExt cx="3753370" cy="1501347"/>
            </a:xfrm>
          </p:grpSpPr>
          <p:sp>
            <p:nvSpPr>
              <p:cNvPr id="119" name="Chevron"/>
              <p:cNvSpPr/>
              <p:nvPr/>
            </p:nvSpPr>
            <p:spPr>
              <a:xfrm>
                <a:off x="0" y="0"/>
                <a:ext cx="3753371" cy="1501348"/>
              </a:xfrm>
              <a:prstGeom prst="chevron">
                <a:avLst>
                  <a:gd name="adj" fmla="val 50000"/>
                </a:avLst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3779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0" name="Pathway Analysis"/>
              <p:cNvSpPr txBox="1"/>
              <p:nvPr/>
            </p:nvSpPr>
            <p:spPr>
              <a:xfrm>
                <a:off x="833351" y="274995"/>
                <a:ext cx="2169346" cy="9513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1339" tIns="41339" rIns="41339" bIns="41339" numCol="1" anchor="ctr">
                <a:spAutoFit/>
              </a:bodyPr>
              <a:lstStyle>
                <a:lvl1pPr algn="ctr" defTabSz="1377950">
                  <a:lnSpc>
                    <a:spcPct val="90000"/>
                  </a:lnSpc>
                  <a:spcBef>
                    <a:spcPts val="1300"/>
                  </a:spcBef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t>Pathway Analysis</a:t>
                </a:r>
              </a:p>
            </p:txBody>
          </p:sp>
        </p:grpSp>
      </p:grpSp>
      <p:sp>
        <p:nvSpPr>
          <p:cNvPr id="123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4D7D5B-2503-0AAB-5AB3-C99C1968EE7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Review</a:t>
            </a:r>
          </a:p>
        </p:txBody>
      </p:sp>
      <p:grpSp>
        <p:nvGrpSpPr>
          <p:cNvPr id="551" name="Content Placeholder 3"/>
          <p:cNvGrpSpPr/>
          <p:nvPr/>
        </p:nvGrpSpPr>
        <p:grpSpPr>
          <a:xfrm>
            <a:off x="4289646" y="1798527"/>
            <a:ext cx="3612707" cy="4405534"/>
            <a:chOff x="0" y="0"/>
            <a:chExt cx="3612705" cy="4405533"/>
          </a:xfrm>
        </p:grpSpPr>
        <p:grpSp>
          <p:nvGrpSpPr>
            <p:cNvPr id="538" name="Group"/>
            <p:cNvGrpSpPr/>
            <p:nvPr/>
          </p:nvGrpSpPr>
          <p:grpSpPr>
            <a:xfrm>
              <a:off x="681352" y="-1"/>
              <a:ext cx="2250002" cy="894082"/>
              <a:chOff x="0" y="0"/>
              <a:chExt cx="2250000" cy="894080"/>
            </a:xfrm>
          </p:grpSpPr>
          <p:sp>
            <p:nvSpPr>
              <p:cNvPr id="536" name="Rectangle"/>
              <p:cNvSpPr/>
              <p:nvPr/>
            </p:nvSpPr>
            <p:spPr>
              <a:xfrm>
                <a:off x="0" y="29009"/>
                <a:ext cx="2250001" cy="836061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20447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7" name="Vectors"/>
              <p:cNvSpPr txBox="1"/>
              <p:nvPr/>
            </p:nvSpPr>
            <p:spPr>
              <a:xfrm>
                <a:off x="0" y="0"/>
                <a:ext cx="2250001" cy="894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16839" tIns="116839" rIns="116839" bIns="116839" numCol="1" anchor="ctr">
                <a:spAutoFit/>
              </a:bodyPr>
              <a:lstStyle>
                <a:lvl1pPr algn="ctr" defTabSz="2044700">
                  <a:lnSpc>
                    <a:spcPct val="90000"/>
                  </a:lnSpc>
                  <a:spcBef>
                    <a:spcPts val="1900"/>
                  </a:spcBef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r>
                  <a:t>Vectors</a:t>
                </a:r>
              </a:p>
            </p:txBody>
          </p:sp>
        </p:grpSp>
        <p:grpSp>
          <p:nvGrpSpPr>
            <p:cNvPr id="541" name="Group"/>
            <p:cNvGrpSpPr/>
            <p:nvPr/>
          </p:nvGrpSpPr>
          <p:grpSpPr>
            <a:xfrm>
              <a:off x="703853" y="877862"/>
              <a:ext cx="2205001" cy="894081"/>
              <a:chOff x="0" y="0"/>
              <a:chExt cx="2204999" cy="894080"/>
            </a:xfrm>
          </p:grpSpPr>
          <p:sp>
            <p:nvSpPr>
              <p:cNvPr id="539" name="Rectangle"/>
              <p:cNvSpPr/>
              <p:nvPr/>
            </p:nvSpPr>
            <p:spPr>
              <a:xfrm>
                <a:off x="0" y="29009"/>
                <a:ext cx="2205000" cy="836061"/>
              </a:xfrm>
              <a:prstGeom prst="rect">
                <a:avLst/>
              </a:prstGeom>
              <a:solidFill>
                <a:srgbClr val="54CCCD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20447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0" name="Factors"/>
              <p:cNvSpPr txBox="1"/>
              <p:nvPr/>
            </p:nvSpPr>
            <p:spPr>
              <a:xfrm>
                <a:off x="0" y="0"/>
                <a:ext cx="2205000" cy="894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16839" tIns="116839" rIns="116839" bIns="116839" numCol="1" anchor="ctr">
                <a:spAutoFit/>
              </a:bodyPr>
              <a:lstStyle>
                <a:lvl1pPr algn="ctr" defTabSz="2044700">
                  <a:lnSpc>
                    <a:spcPct val="90000"/>
                  </a:lnSpc>
                  <a:spcBef>
                    <a:spcPts val="1900"/>
                  </a:spcBef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r>
                  <a:t>Factors</a:t>
                </a:r>
              </a:p>
            </p:txBody>
          </p:sp>
        </p:grpSp>
        <p:grpSp>
          <p:nvGrpSpPr>
            <p:cNvPr id="544" name="Group"/>
            <p:cNvGrpSpPr/>
            <p:nvPr/>
          </p:nvGrpSpPr>
          <p:grpSpPr>
            <a:xfrm>
              <a:off x="0" y="1755726"/>
              <a:ext cx="3612706" cy="894081"/>
              <a:chOff x="0" y="0"/>
              <a:chExt cx="3612705" cy="894080"/>
            </a:xfrm>
          </p:grpSpPr>
          <p:sp>
            <p:nvSpPr>
              <p:cNvPr id="542" name="Rectangle"/>
              <p:cNvSpPr/>
              <p:nvPr/>
            </p:nvSpPr>
            <p:spPr>
              <a:xfrm>
                <a:off x="0" y="29009"/>
                <a:ext cx="3612706" cy="836061"/>
              </a:xfrm>
              <a:prstGeom prst="rect">
                <a:avLst/>
              </a:prstGeom>
              <a:solidFill>
                <a:srgbClr val="4DC58D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20447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3" name="Data Frames"/>
              <p:cNvSpPr txBox="1"/>
              <p:nvPr/>
            </p:nvSpPr>
            <p:spPr>
              <a:xfrm>
                <a:off x="0" y="0"/>
                <a:ext cx="3612706" cy="894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16839" tIns="116839" rIns="116839" bIns="116839" numCol="1" anchor="ctr">
                <a:spAutoFit/>
              </a:bodyPr>
              <a:lstStyle>
                <a:lvl1pPr algn="ctr" defTabSz="2044700">
                  <a:lnSpc>
                    <a:spcPct val="90000"/>
                  </a:lnSpc>
                  <a:spcBef>
                    <a:spcPts val="1900"/>
                  </a:spcBef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r>
                  <a:t>Data Frames</a:t>
                </a:r>
              </a:p>
            </p:txBody>
          </p:sp>
        </p:grpSp>
        <p:grpSp>
          <p:nvGrpSpPr>
            <p:cNvPr id="547" name="Group"/>
            <p:cNvGrpSpPr/>
            <p:nvPr/>
          </p:nvGrpSpPr>
          <p:grpSpPr>
            <a:xfrm>
              <a:off x="568853" y="2633589"/>
              <a:ext cx="2475001" cy="894081"/>
              <a:chOff x="0" y="0"/>
              <a:chExt cx="2475000" cy="894080"/>
            </a:xfrm>
          </p:grpSpPr>
          <p:sp>
            <p:nvSpPr>
              <p:cNvPr id="545" name="Rectangle"/>
              <p:cNvSpPr/>
              <p:nvPr/>
            </p:nvSpPr>
            <p:spPr>
              <a:xfrm>
                <a:off x="0" y="29009"/>
                <a:ext cx="2475001" cy="836061"/>
              </a:xfrm>
              <a:prstGeom prst="rect">
                <a:avLst/>
              </a:prstGeom>
              <a:solidFill>
                <a:srgbClr val="48BB4F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20447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6" name="Matrices"/>
              <p:cNvSpPr txBox="1"/>
              <p:nvPr/>
            </p:nvSpPr>
            <p:spPr>
              <a:xfrm>
                <a:off x="0" y="0"/>
                <a:ext cx="2475001" cy="894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16839" tIns="116839" rIns="116839" bIns="116839" numCol="1" anchor="ctr">
                <a:spAutoFit/>
              </a:bodyPr>
              <a:lstStyle>
                <a:lvl1pPr algn="ctr" defTabSz="2044700">
                  <a:lnSpc>
                    <a:spcPct val="90000"/>
                  </a:lnSpc>
                  <a:spcBef>
                    <a:spcPts val="1900"/>
                  </a:spcBef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r>
                  <a:t>Matrices</a:t>
                </a:r>
              </a:p>
            </p:txBody>
          </p:sp>
        </p:grpSp>
        <p:grpSp>
          <p:nvGrpSpPr>
            <p:cNvPr id="550" name="Group"/>
            <p:cNvGrpSpPr/>
            <p:nvPr/>
          </p:nvGrpSpPr>
          <p:grpSpPr>
            <a:xfrm>
              <a:off x="1086353" y="3511452"/>
              <a:ext cx="1440001" cy="894082"/>
              <a:chOff x="0" y="0"/>
              <a:chExt cx="1439999" cy="894080"/>
            </a:xfrm>
          </p:grpSpPr>
          <p:sp>
            <p:nvSpPr>
              <p:cNvPr id="548" name="Rectangle"/>
              <p:cNvSpPr/>
              <p:nvPr/>
            </p:nvSpPr>
            <p:spPr>
              <a:xfrm>
                <a:off x="0" y="29009"/>
                <a:ext cx="1440000" cy="836061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20447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9" name="Lists"/>
              <p:cNvSpPr txBox="1"/>
              <p:nvPr/>
            </p:nvSpPr>
            <p:spPr>
              <a:xfrm>
                <a:off x="0" y="0"/>
                <a:ext cx="1440000" cy="894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16839" tIns="116839" rIns="116839" bIns="116839" numCol="1" anchor="ctr">
                <a:spAutoFit/>
              </a:bodyPr>
              <a:lstStyle>
                <a:lvl1pPr algn="ctr" defTabSz="2044700">
                  <a:lnSpc>
                    <a:spcPct val="90000"/>
                  </a:lnSpc>
                  <a:spcBef>
                    <a:spcPts val="1900"/>
                  </a:spcBef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r>
                  <a:t>Lists</a:t>
                </a:r>
              </a:p>
            </p:txBody>
          </p:sp>
        </p:grpSp>
      </p:grpSp>
      <p:sp>
        <p:nvSpPr>
          <p:cNvPr id="552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496AE-CD98-6D15-8EFB-DAA7FC4496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Defining a Function</a:t>
            </a:r>
          </a:p>
        </p:txBody>
      </p:sp>
      <p:sp>
        <p:nvSpPr>
          <p:cNvPr id="55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Write functions for repetitive operations.</a:t>
            </a:r>
          </a:p>
        </p:txBody>
      </p:sp>
      <p:sp>
        <p:nvSpPr>
          <p:cNvPr id="55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59" name="Content Placeholder 2"/>
          <p:cNvGrpSpPr/>
          <p:nvPr/>
        </p:nvGrpSpPr>
        <p:grpSpPr>
          <a:xfrm>
            <a:off x="1722966" y="2948947"/>
            <a:ext cx="8746067" cy="2486653"/>
            <a:chOff x="0" y="0"/>
            <a:chExt cx="8746066" cy="2486652"/>
          </a:xfrm>
        </p:grpSpPr>
        <p:sp>
          <p:nvSpPr>
            <p:cNvPr id="557" name="Rectangle"/>
            <p:cNvSpPr/>
            <p:nvPr/>
          </p:nvSpPr>
          <p:spPr>
            <a:xfrm>
              <a:off x="-1" y="-1"/>
              <a:ext cx="8746068" cy="248665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endParaRPr/>
            </a:p>
          </p:txBody>
        </p:sp>
        <p:sp>
          <p:nvSpPr>
            <p:cNvPr id="558" name="function_name &lt;- function(argument1 , argument2,…) {…"/>
            <p:cNvSpPr txBox="1"/>
            <p:nvPr/>
          </p:nvSpPr>
          <p:spPr>
            <a:xfrm>
              <a:off x="64769" y="19049"/>
              <a:ext cx="8616528" cy="244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defTabSz="886968">
                <a:lnSpc>
                  <a:spcPct val="90000"/>
                </a:lnSpc>
                <a:spcBef>
                  <a:spcPts val="900"/>
                </a:spcBef>
                <a:defRPr sz="194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endParaRPr/>
            </a:p>
            <a:p>
              <a:pPr defTabSz="886968">
                <a:lnSpc>
                  <a:spcPct val="90000"/>
                </a:lnSpc>
                <a:spcBef>
                  <a:spcPts val="900"/>
                </a:spcBef>
                <a:defRPr sz="194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function_name &lt;- </a:t>
              </a:r>
              <a:r>
                <a:rPr>
                  <a:solidFill>
                    <a:srgbClr val="FF0000"/>
                  </a:solidFill>
                </a:rPr>
                <a:t>function</a:t>
              </a:r>
              <a:r>
                <a:t>(</a:t>
              </a:r>
              <a:r>
                <a:rPr>
                  <a:solidFill>
                    <a:srgbClr val="00B0F0"/>
                  </a:solidFill>
                </a:rPr>
                <a:t>argument1</a:t>
              </a:r>
              <a:r>
                <a:t> , </a:t>
              </a:r>
              <a:r>
                <a:rPr>
                  <a:solidFill>
                    <a:srgbClr val="00B0F0"/>
                  </a:solidFill>
                </a:rPr>
                <a:t>argument2</a:t>
              </a:r>
              <a:r>
                <a:t>,…) {</a:t>
              </a:r>
              <a:endParaRPr sz="2716"/>
            </a:p>
            <a:p>
              <a:pPr defTabSz="886968">
                <a:lnSpc>
                  <a:spcPct val="90000"/>
                </a:lnSpc>
                <a:spcBef>
                  <a:spcPts val="900"/>
                </a:spcBef>
                <a:defRPr sz="194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</a:t>
              </a:r>
              <a:endParaRPr sz="2716"/>
            </a:p>
            <a:p>
              <a:pPr defTabSz="886968">
                <a:lnSpc>
                  <a:spcPct val="90000"/>
                </a:lnSpc>
                <a:spcBef>
                  <a:spcPts val="900"/>
                </a:spcBef>
                <a:defRPr sz="194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FF0000"/>
                  </a:solidFill>
                </a:rPr>
                <a:t>return</a:t>
              </a:r>
              <a:r>
                <a:t>(output)</a:t>
              </a:r>
              <a:endParaRPr sz="2716"/>
            </a:p>
            <a:p>
              <a:pPr defTabSz="886968">
                <a:lnSpc>
                  <a:spcPct val="90000"/>
                </a:lnSpc>
                <a:spcBef>
                  <a:spcPts val="900"/>
                </a:spcBef>
                <a:defRPr sz="194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 </a:t>
              </a:r>
              <a:endParaRPr sz="2716"/>
            </a:p>
          </p:txBody>
        </p:sp>
      </p:grpSp>
      <p:pic>
        <p:nvPicPr>
          <p:cNvPr id="56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571" y="2740469"/>
            <a:ext cx="7142858" cy="35714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CA2609-98C0-12F2-21FB-ECAF9533A66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500" fill="hold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2" animBg="1" advAuto="0"/>
      <p:bldP spid="560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Naming Objects and Functions</a:t>
            </a:r>
          </a:p>
        </p:txBody>
      </p:sp>
      <p:sp>
        <p:nvSpPr>
          <p:cNvPr id="56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/>
              <a:t>letters, numbers, period, underscore</a:t>
            </a:r>
          </a:p>
          <a:p>
            <a:pPr>
              <a:lnSpc>
                <a:spcPct val="150000"/>
              </a:lnSpc>
              <a:buSzTx/>
            </a:pPr>
            <a:r>
              <a:rPr lang="en-US" dirty="0"/>
              <a:t>Coding style: </a:t>
            </a:r>
            <a:r>
              <a:rPr dirty="0" err="1"/>
              <a:t>snake_case</a:t>
            </a:r>
            <a:r>
              <a:rPr dirty="0"/>
              <a:t> </a:t>
            </a:r>
          </a:p>
          <a:p>
            <a:pPr marL="0" indent="0">
              <a:lnSpc>
                <a:spcPct val="150000"/>
              </a:lnSpc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someUseUpperLettersToSeparateWords</a:t>
            </a:r>
            <a:endParaRPr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some.use.dots</a:t>
            </a:r>
            <a:endParaRPr dirty="0"/>
          </a:p>
        </p:txBody>
      </p:sp>
      <p:sp>
        <p:nvSpPr>
          <p:cNvPr id="564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541" y="3168072"/>
            <a:ext cx="3950259" cy="332480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879C0E-3E15-B161-2E44-CF9C6408D4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Naming</a:t>
            </a:r>
          </a:p>
        </p:txBody>
      </p:sp>
      <p:grpSp>
        <p:nvGrpSpPr>
          <p:cNvPr id="576" name="Group"/>
          <p:cNvGrpSpPr/>
          <p:nvPr/>
        </p:nvGrpSpPr>
        <p:grpSpPr>
          <a:xfrm>
            <a:off x="1002206" y="4544460"/>
            <a:ext cx="3632572" cy="1067704"/>
            <a:chOff x="0" y="0"/>
            <a:chExt cx="3632570" cy="1067701"/>
          </a:xfrm>
        </p:grpSpPr>
        <p:sp>
          <p:nvSpPr>
            <p:cNvPr id="574" name="Rectangle"/>
            <p:cNvSpPr/>
            <p:nvPr/>
          </p:nvSpPr>
          <p:spPr>
            <a:xfrm>
              <a:off x="0" y="0"/>
              <a:ext cx="3632570" cy="1067702"/>
            </a:xfrm>
            <a:prstGeom prst="rect">
              <a:avLst/>
            </a:prstGeom>
            <a:solidFill>
              <a:schemeClr val="accent6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ts val="70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5" name="SELECTED_NUMS = 10"/>
            <p:cNvSpPr txBox="1"/>
            <p:nvPr/>
          </p:nvSpPr>
          <p:spPr>
            <a:xfrm>
              <a:off x="0" y="301440"/>
              <a:ext cx="3632571" cy="464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 algn="ctr" defTabSz="10668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SELECTED_NUMS = 10</a:t>
              </a:r>
            </a:p>
          </p:txBody>
        </p:sp>
      </p:grpSp>
      <p:sp>
        <p:nvSpPr>
          <p:cNvPr id="578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79" name="TextBox 5"/>
          <p:cNvSpPr txBox="1"/>
          <p:nvPr/>
        </p:nvSpPr>
        <p:spPr>
          <a:xfrm>
            <a:off x="4977846" y="2141299"/>
            <a:ext cx="6375954" cy="14757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/>
          </a:p>
          <a:p>
            <a:pPr algn="ctr">
              <a:defRPr sz="2400">
                <a:solidFill>
                  <a:srgbClr val="FFFFFF"/>
                </a:solidFill>
              </a:defRPr>
            </a:pPr>
            <a:r>
              <a:t>up_regulated_genes_from_gsea_method_and_mesh_database_list</a:t>
            </a:r>
          </a:p>
        </p:txBody>
      </p:sp>
      <p:sp>
        <p:nvSpPr>
          <p:cNvPr id="580" name="Arrow: Down 6"/>
          <p:cNvSpPr/>
          <p:nvPr/>
        </p:nvSpPr>
        <p:spPr>
          <a:xfrm>
            <a:off x="7682116" y="3921607"/>
            <a:ext cx="967410" cy="1245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13"/>
                </a:moveTo>
                <a:lnTo>
                  <a:pt x="5400" y="13213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13"/>
                </a:lnTo>
                <a:lnTo>
                  <a:pt x="21600" y="13213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rgbClr val="BA8C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1" name="TextBox 8"/>
          <p:cNvSpPr txBox="1"/>
          <p:nvPr/>
        </p:nvSpPr>
        <p:spPr>
          <a:xfrm>
            <a:off x="6856200" y="5421010"/>
            <a:ext cx="2619241" cy="43434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 err="1"/>
              <a:t>up_gsea_mesh_l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C1D7D1-6BB2-47D7-3E68-FE35AE37010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3845866F-3B6A-D826-D152-321574570D7E}"/>
              </a:ext>
            </a:extLst>
          </p:cNvPr>
          <p:cNvSpPr/>
          <p:nvPr/>
        </p:nvSpPr>
        <p:spPr>
          <a:xfrm>
            <a:off x="2255991" y="2131768"/>
            <a:ext cx="1125003" cy="1067704"/>
          </a:xfrm>
          <a:prstGeom prst="rect">
            <a:avLst/>
          </a:prstGeom>
          <a:solidFill>
            <a:schemeClr val="accent5"/>
          </a:solidFill>
          <a:ln w="1270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1066800">
              <a:lnSpc>
                <a:spcPct val="90000"/>
              </a:lnSpc>
              <a:spcBef>
                <a:spcPts val="700"/>
              </a:spcBef>
              <a:defRPr sz="24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6" name="cars_df">
            <a:extLst>
              <a:ext uri="{FF2B5EF4-FFF2-40B4-BE49-F238E27FC236}">
                <a16:creationId xmlns:a16="http://schemas.microsoft.com/office/drawing/2014/main" id="{2D21F6BF-BDF1-609E-68FC-5D50A35975CA}"/>
              </a:ext>
            </a:extLst>
          </p:cNvPr>
          <p:cNvSpPr txBox="1"/>
          <p:nvPr/>
        </p:nvSpPr>
        <p:spPr>
          <a:xfrm>
            <a:off x="2255992" y="2433209"/>
            <a:ext cx="1125002" cy="464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0960" tIns="60960" rIns="60960" bIns="60960" numCol="1" anchor="ctr">
            <a:spAutoFit/>
          </a:bodyPr>
          <a:lstStyle>
            <a:lvl1pPr algn="ctr" defTabSz="10668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 err="1"/>
              <a:t>cars_df</a:t>
            </a:r>
            <a:endParaRPr dirty="0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AABD829F-9592-34F4-3D23-1C0B2E68BDD3}"/>
              </a:ext>
            </a:extLst>
          </p:cNvPr>
          <p:cNvSpPr/>
          <p:nvPr/>
        </p:nvSpPr>
        <p:spPr>
          <a:xfrm>
            <a:off x="1506549" y="3339111"/>
            <a:ext cx="2591228" cy="1067705"/>
          </a:xfrm>
          <a:prstGeom prst="rect">
            <a:avLst/>
          </a:prstGeom>
          <a:solidFill>
            <a:srgbClr val="4DC58D"/>
          </a:solidFill>
          <a:ln w="1270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1066800">
              <a:lnSpc>
                <a:spcPct val="90000"/>
              </a:lnSpc>
              <a:spcBef>
                <a:spcPts val="700"/>
              </a:spcBef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8" name="Is_odd = TRUE">
            <a:extLst>
              <a:ext uri="{FF2B5EF4-FFF2-40B4-BE49-F238E27FC236}">
                <a16:creationId xmlns:a16="http://schemas.microsoft.com/office/drawing/2014/main" id="{9F0B26FF-F0FE-1D9D-980A-D788B63389B0}"/>
              </a:ext>
            </a:extLst>
          </p:cNvPr>
          <p:cNvSpPr txBox="1"/>
          <p:nvPr/>
        </p:nvSpPr>
        <p:spPr>
          <a:xfrm>
            <a:off x="1506550" y="3640552"/>
            <a:ext cx="2591227" cy="464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0960" tIns="60960" rIns="60960" bIns="60960" numCol="1" anchor="ctr">
            <a:spAutoFit/>
          </a:bodyPr>
          <a:lstStyle>
            <a:lvl1pPr algn="ctr" defTabSz="10668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i</a:t>
            </a:r>
            <a:r>
              <a:rPr dirty="0" err="1"/>
              <a:t>s_odd</a:t>
            </a:r>
            <a:r>
              <a:rPr dirty="0"/>
              <a:t> = TRUE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0" animBg="1"/>
      <p:bldP spid="580" grpId="0" animBg="1"/>
      <p:bldP spid="581" grpId="0" animBg="1"/>
      <p:bldP spid="5" grpId="0" animBg="1"/>
      <p:bldP spid="6" grpId="0"/>
      <p:bldP spid="7" grpId="0" animBg="1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Libraries and Packages</a:t>
            </a:r>
          </a:p>
        </p:txBody>
      </p:sp>
      <p:sp>
        <p:nvSpPr>
          <p:cNvPr id="58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In R, a package is a collection of R functions and data. </a:t>
            </a:r>
          </a:p>
          <a:p>
            <a:pPr>
              <a:lnSpc>
                <a:spcPct val="150000"/>
              </a:lnSpc>
            </a:pPr>
            <a:r>
              <a:t>Packages are stored in libraries.</a:t>
            </a:r>
          </a:p>
        </p:txBody>
      </p:sp>
      <p:sp>
        <p:nvSpPr>
          <p:cNvPr id="585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8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17" y="3484176"/>
            <a:ext cx="4715849" cy="3252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Picture 10" descr="Picture 10"/>
          <p:cNvPicPr>
            <a:picLocks noChangeAspect="1"/>
          </p:cNvPicPr>
          <p:nvPr/>
        </p:nvPicPr>
        <p:blipFill>
          <a:blip r:embed="rId3"/>
          <a:srcRect l="13838" r="8357"/>
          <a:stretch>
            <a:fillRect/>
          </a:stretch>
        </p:blipFill>
        <p:spPr>
          <a:xfrm>
            <a:off x="5279183" y="3484176"/>
            <a:ext cx="3300707" cy="31360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7" name="Content Placeholder 3"/>
          <p:cNvGrpSpPr/>
          <p:nvPr/>
        </p:nvGrpSpPr>
        <p:grpSpPr>
          <a:xfrm>
            <a:off x="8683332" y="3273710"/>
            <a:ext cx="3163048" cy="2733663"/>
            <a:chOff x="326573" y="490415"/>
            <a:chExt cx="3163047" cy="2733662"/>
          </a:xfrm>
        </p:grpSpPr>
        <p:grpSp>
          <p:nvGrpSpPr>
            <p:cNvPr id="590" name="Group"/>
            <p:cNvGrpSpPr/>
            <p:nvPr/>
          </p:nvGrpSpPr>
          <p:grpSpPr>
            <a:xfrm>
              <a:off x="1039253" y="490415"/>
              <a:ext cx="1710004" cy="801810"/>
              <a:chOff x="94254" y="490415"/>
              <a:chExt cx="1710002" cy="801809"/>
            </a:xfrm>
          </p:grpSpPr>
          <p:sp>
            <p:nvSpPr>
              <p:cNvPr id="588" name="Rectangle"/>
              <p:cNvSpPr/>
              <p:nvPr/>
            </p:nvSpPr>
            <p:spPr>
              <a:xfrm>
                <a:off x="94254" y="490415"/>
                <a:ext cx="1710002" cy="801809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8224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9" name="CRAN"/>
              <p:cNvSpPr txBox="1"/>
              <p:nvPr/>
            </p:nvSpPr>
            <p:spPr>
              <a:xfrm>
                <a:off x="94254" y="601785"/>
                <a:ext cx="1710001" cy="5981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04139" tIns="104139" rIns="104139" bIns="104139" numCol="1" anchor="ctr">
                <a:spAutoFit/>
              </a:bodyPr>
              <a:lstStyle>
                <a:lvl1pPr algn="ctr" defTabSz="1822450">
                  <a:lnSpc>
                    <a:spcPct val="90000"/>
                  </a:lnSpc>
                  <a:spcBef>
                    <a:spcPts val="1700"/>
                  </a:spcBef>
                  <a:defRPr sz="41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2800" dirty="0"/>
                  <a:t>CRAN</a:t>
                </a:r>
              </a:p>
            </p:txBody>
          </p:sp>
        </p:grpSp>
        <p:sp>
          <p:nvSpPr>
            <p:cNvPr id="592" name=".zip files on your computer"/>
            <p:cNvSpPr txBox="1"/>
            <p:nvPr/>
          </p:nvSpPr>
          <p:spPr>
            <a:xfrm>
              <a:off x="326573" y="1409594"/>
              <a:ext cx="3163047" cy="985909"/>
            </a:xfrm>
            <a:prstGeom prst="rect">
              <a:avLst/>
            </a:prstGeom>
            <a:solidFill>
              <a:srgbClr val="92D05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4139" tIns="104139" rIns="104139" bIns="104139" numCol="1" anchor="ctr">
              <a:spAutoFit/>
            </a:bodyPr>
            <a:lstStyle>
              <a:lvl1pPr algn="ctr" defTabSz="1822450">
                <a:lnSpc>
                  <a:spcPct val="90000"/>
                </a:lnSpc>
                <a:spcBef>
                  <a:spcPts val="1700"/>
                </a:spcBef>
                <a:defRPr sz="4100">
                  <a:solidFill>
                    <a:srgbClr val="FFFFFF"/>
                  </a:solidFill>
                </a:defRPr>
              </a:lvl1pPr>
            </a:lstStyle>
            <a:p>
              <a:r>
                <a:rPr sz="2800" dirty="0"/>
                <a:t>.zip files on your computer</a:t>
              </a:r>
            </a:p>
          </p:txBody>
        </p:sp>
        <p:grpSp>
          <p:nvGrpSpPr>
            <p:cNvPr id="596" name="Group"/>
            <p:cNvGrpSpPr/>
            <p:nvPr/>
          </p:nvGrpSpPr>
          <p:grpSpPr>
            <a:xfrm>
              <a:off x="1039253" y="2507187"/>
              <a:ext cx="1845002" cy="716890"/>
              <a:chOff x="161753" y="-169591"/>
              <a:chExt cx="1845000" cy="716889"/>
            </a:xfrm>
          </p:grpSpPr>
          <p:sp>
            <p:nvSpPr>
              <p:cNvPr id="594" name="Rectangle"/>
              <p:cNvSpPr/>
              <p:nvPr/>
            </p:nvSpPr>
            <p:spPr>
              <a:xfrm>
                <a:off x="161753" y="-169591"/>
                <a:ext cx="1845000" cy="716889"/>
              </a:xfrm>
              <a:prstGeom prst="rect">
                <a:avLst/>
              </a:prstGeom>
              <a:solidFill>
                <a:srgbClr val="00B050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8224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5" name="GitHub"/>
              <p:cNvSpPr txBox="1"/>
              <p:nvPr/>
            </p:nvSpPr>
            <p:spPr>
              <a:xfrm>
                <a:off x="161753" y="-70757"/>
                <a:ext cx="1845000" cy="5981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04139" tIns="104139" rIns="104139" bIns="104139" numCol="1" anchor="ctr">
                <a:spAutoFit/>
              </a:bodyPr>
              <a:lstStyle>
                <a:lvl1pPr algn="ctr" defTabSz="1822450">
                  <a:lnSpc>
                    <a:spcPct val="90000"/>
                  </a:lnSpc>
                  <a:spcBef>
                    <a:spcPts val="1700"/>
                  </a:spcBef>
                  <a:defRPr sz="41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2800" dirty="0"/>
                  <a:t>GitHub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2099E0-9A26-F3ED-6196-B6DA49E87C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CCCDE-B296-A691-B203-CB306DE4FC5A}"/>
              </a:ext>
            </a:extLst>
          </p:cNvPr>
          <p:cNvSpPr txBox="1"/>
          <p:nvPr/>
        </p:nvSpPr>
        <p:spPr>
          <a:xfrm>
            <a:off x="8995382" y="2782730"/>
            <a:ext cx="251126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</a:rPr>
              <a:t>How to install packages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Microsoft Sans Serif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Data Wrangling</a:t>
            </a:r>
          </a:p>
        </p:txBody>
      </p:sp>
      <p:sp>
        <p:nvSpPr>
          <p:cNvPr id="60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Data wrangling Refers to various processes designed to transform raw data.</a:t>
            </a:r>
          </a:p>
        </p:txBody>
      </p:sp>
      <p:sp>
        <p:nvSpPr>
          <p:cNvPr id="601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27" name="Group 11"/>
          <p:cNvGrpSpPr/>
          <p:nvPr/>
        </p:nvGrpSpPr>
        <p:grpSpPr>
          <a:xfrm>
            <a:off x="1259630" y="3330707"/>
            <a:ext cx="9776929" cy="3049939"/>
            <a:chOff x="0" y="0"/>
            <a:chExt cx="9776927" cy="3049938"/>
          </a:xfrm>
        </p:grpSpPr>
        <p:grpSp>
          <p:nvGrpSpPr>
            <p:cNvPr id="622" name="Group 6"/>
            <p:cNvGrpSpPr/>
            <p:nvPr/>
          </p:nvGrpSpPr>
          <p:grpSpPr>
            <a:xfrm>
              <a:off x="2780" y="-1"/>
              <a:ext cx="6675416" cy="2665355"/>
              <a:chOff x="0" y="0"/>
              <a:chExt cx="6675416" cy="2665353"/>
            </a:xfrm>
          </p:grpSpPr>
          <p:grpSp>
            <p:nvGrpSpPr>
              <p:cNvPr id="608" name="Diagram 4"/>
              <p:cNvGrpSpPr/>
              <p:nvPr/>
            </p:nvGrpSpPr>
            <p:grpSpPr>
              <a:xfrm>
                <a:off x="-1" y="1782166"/>
                <a:ext cx="3157519" cy="685800"/>
                <a:chOff x="0" y="0"/>
                <a:chExt cx="3157517" cy="685799"/>
              </a:xfrm>
            </p:grpSpPr>
            <p:grpSp>
              <p:nvGrpSpPr>
                <p:cNvPr id="604" name="Group"/>
                <p:cNvGrpSpPr/>
                <p:nvPr/>
              </p:nvGrpSpPr>
              <p:grpSpPr>
                <a:xfrm>
                  <a:off x="0" y="0"/>
                  <a:ext cx="1661852" cy="685800"/>
                  <a:chOff x="0" y="0"/>
                  <a:chExt cx="1661851" cy="685799"/>
                </a:xfrm>
              </p:grpSpPr>
              <p:sp>
                <p:nvSpPr>
                  <p:cNvPr id="602" name="Chevron"/>
                  <p:cNvSpPr/>
                  <p:nvPr/>
                </p:nvSpPr>
                <p:spPr>
                  <a:xfrm>
                    <a:off x="0" y="0"/>
                    <a:ext cx="1661852" cy="685800"/>
                  </a:xfrm>
                  <a:prstGeom prst="chevron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 w="12700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ts val="700"/>
                      </a:spcBef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03" name="Import"/>
                  <p:cNvSpPr txBox="1"/>
                  <p:nvPr/>
                </p:nvSpPr>
                <p:spPr>
                  <a:xfrm>
                    <a:off x="396240" y="176529"/>
                    <a:ext cx="922713" cy="3327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26669" tIns="26669" rIns="26669" bIns="26669" numCol="1" anchor="ctr">
                    <a:spAutoFit/>
                  </a:bodyPr>
                  <a:lstStyle>
                    <a:lvl1pPr algn="ctr" defTabSz="88900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Import</a:t>
                    </a:r>
                  </a:p>
                </p:txBody>
              </p:sp>
            </p:grpSp>
            <p:grpSp>
              <p:nvGrpSpPr>
                <p:cNvPr id="607" name="Group"/>
                <p:cNvGrpSpPr/>
                <p:nvPr/>
              </p:nvGrpSpPr>
              <p:grpSpPr>
                <a:xfrm>
                  <a:off x="1495666" y="0"/>
                  <a:ext cx="1661852" cy="685800"/>
                  <a:chOff x="0" y="0"/>
                  <a:chExt cx="1661851" cy="685799"/>
                </a:xfrm>
              </p:grpSpPr>
              <p:sp>
                <p:nvSpPr>
                  <p:cNvPr id="605" name="Chevron"/>
                  <p:cNvSpPr/>
                  <p:nvPr/>
                </p:nvSpPr>
                <p:spPr>
                  <a:xfrm>
                    <a:off x="0" y="0"/>
                    <a:ext cx="1661852" cy="685800"/>
                  </a:xfrm>
                  <a:prstGeom prst="chevron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 w="12700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ts val="700"/>
                      </a:spcBef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06" name="Tidy"/>
                  <p:cNvSpPr txBox="1"/>
                  <p:nvPr/>
                </p:nvSpPr>
                <p:spPr>
                  <a:xfrm>
                    <a:off x="396240" y="176529"/>
                    <a:ext cx="922713" cy="3327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26669" tIns="26669" rIns="26669" bIns="26669" numCol="1" anchor="ctr">
                    <a:spAutoFit/>
                  </a:bodyPr>
                  <a:lstStyle>
                    <a:lvl1pPr algn="ctr" defTabSz="88900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Tidy</a:t>
                    </a:r>
                  </a:p>
                </p:txBody>
              </p:sp>
            </p:grpSp>
          </p:grpSp>
          <p:grpSp>
            <p:nvGrpSpPr>
              <p:cNvPr id="621" name="Diagram 5"/>
              <p:cNvGrpSpPr/>
              <p:nvPr/>
            </p:nvGrpSpPr>
            <p:grpSpPr>
              <a:xfrm>
                <a:off x="2967914" y="-1"/>
                <a:ext cx="3707503" cy="2665355"/>
                <a:chOff x="0" y="0"/>
                <a:chExt cx="3707502" cy="2665353"/>
              </a:xfrm>
            </p:grpSpPr>
            <p:grpSp>
              <p:nvGrpSpPr>
                <p:cNvPr id="611" name="Group"/>
                <p:cNvGrpSpPr/>
                <p:nvPr/>
              </p:nvGrpSpPr>
              <p:grpSpPr>
                <a:xfrm>
                  <a:off x="1441310" y="0"/>
                  <a:ext cx="1294022" cy="841114"/>
                  <a:chOff x="0" y="0"/>
                  <a:chExt cx="1294020" cy="841113"/>
                </a:xfrm>
              </p:grpSpPr>
              <p:sp>
                <p:nvSpPr>
                  <p:cNvPr id="609" name="Rounded Rectangle"/>
                  <p:cNvSpPr/>
                  <p:nvPr/>
                </p:nvSpPr>
                <p:spPr>
                  <a:xfrm>
                    <a:off x="0" y="0"/>
                    <a:ext cx="1294021" cy="841114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4"/>
                  </a:solidFill>
                  <a:ln w="12700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ts val="700"/>
                      </a:spcBef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10" name="Visualize"/>
                  <p:cNvSpPr txBox="1"/>
                  <p:nvPr/>
                </p:nvSpPr>
                <p:spPr>
                  <a:xfrm>
                    <a:off x="41059" y="204656"/>
                    <a:ext cx="1211902" cy="4318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76200" tIns="76200" rIns="76200" bIns="76200" numCol="1" anchor="ctr">
                    <a:spAutoFit/>
                  </a:bodyPr>
                  <a:lstStyle>
                    <a:lvl1pPr algn="ctr" defTabSz="88900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Visualize</a:t>
                    </a:r>
                  </a:p>
                </p:txBody>
              </p:sp>
            </p:grpSp>
            <p:sp>
              <p:nvSpPr>
                <p:cNvPr id="612" name="Line"/>
                <p:cNvSpPr/>
                <p:nvPr/>
              </p:nvSpPr>
              <p:spPr>
                <a:xfrm>
                  <a:off x="2909317" y="777538"/>
                  <a:ext cx="297949" cy="6754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2515" y="5920"/>
                        <a:pt x="20127" y="13532"/>
                        <a:pt x="21600" y="21600"/>
                      </a:cubicBezTo>
                    </a:path>
                  </a:pathLst>
                </a:custGeom>
                <a:noFill/>
                <a:ln w="6350" cap="flat">
                  <a:solidFill>
                    <a:schemeClr val="accent4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615" name="Group"/>
                <p:cNvGrpSpPr/>
                <p:nvPr/>
              </p:nvGrpSpPr>
              <p:grpSpPr>
                <a:xfrm>
                  <a:off x="2413481" y="1683850"/>
                  <a:ext cx="1294022" cy="841114"/>
                  <a:chOff x="0" y="0"/>
                  <a:chExt cx="1294020" cy="841113"/>
                </a:xfrm>
              </p:grpSpPr>
              <p:sp>
                <p:nvSpPr>
                  <p:cNvPr id="613" name="Rounded Rectangle"/>
                  <p:cNvSpPr/>
                  <p:nvPr/>
                </p:nvSpPr>
                <p:spPr>
                  <a:xfrm>
                    <a:off x="0" y="0"/>
                    <a:ext cx="1294021" cy="841114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30E845"/>
                  </a:solidFill>
                  <a:ln w="12700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ts val="700"/>
                      </a:spcBef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14" name="Model"/>
                  <p:cNvSpPr txBox="1"/>
                  <p:nvPr/>
                </p:nvSpPr>
                <p:spPr>
                  <a:xfrm>
                    <a:off x="41059" y="204656"/>
                    <a:ext cx="1211902" cy="4318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76200" tIns="76200" rIns="76200" bIns="76200" numCol="1" anchor="ctr">
                    <a:spAutoFit/>
                  </a:bodyPr>
                  <a:lstStyle>
                    <a:lvl1pPr algn="ctr" defTabSz="88900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Model</a:t>
                    </a:r>
                  </a:p>
                </p:txBody>
              </p:sp>
            </p:grpSp>
            <p:sp>
              <p:nvSpPr>
                <p:cNvPr id="616" name="Line"/>
                <p:cNvSpPr/>
                <p:nvPr/>
              </p:nvSpPr>
              <p:spPr>
                <a:xfrm>
                  <a:off x="1628585" y="2566621"/>
                  <a:ext cx="780107" cy="987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6550" extrusionOk="0">
                      <a:moveTo>
                        <a:pt x="21600" y="8754"/>
                      </a:moveTo>
                      <a:lnTo>
                        <a:pt x="21600" y="8754"/>
                      </a:lnTo>
                      <a:cubicBezTo>
                        <a:pt x="14459" y="21600"/>
                        <a:pt x="6794" y="18493"/>
                        <a:pt x="0" y="0"/>
                      </a:cubicBezTo>
                    </a:path>
                  </a:pathLst>
                </a:custGeom>
                <a:noFill/>
                <a:ln w="6350" cap="flat">
                  <a:solidFill>
                    <a:srgbClr val="30E845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619" name="Group"/>
                <p:cNvGrpSpPr/>
                <p:nvPr/>
              </p:nvGrpSpPr>
              <p:grpSpPr>
                <a:xfrm>
                  <a:off x="0" y="1762541"/>
                  <a:ext cx="2232301" cy="681201"/>
                  <a:chOff x="0" y="0"/>
                  <a:chExt cx="2232300" cy="681199"/>
                </a:xfrm>
              </p:grpSpPr>
              <p:sp>
                <p:nvSpPr>
                  <p:cNvPr id="617" name="Chevron"/>
                  <p:cNvSpPr/>
                  <p:nvPr/>
                </p:nvSpPr>
                <p:spPr>
                  <a:xfrm>
                    <a:off x="0" y="0"/>
                    <a:ext cx="2232301" cy="681200"/>
                  </a:xfrm>
                  <a:prstGeom prst="chevron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 w="12700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ts val="700"/>
                      </a:spcBef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18" name="Transform"/>
                  <p:cNvSpPr txBox="1"/>
                  <p:nvPr/>
                </p:nvSpPr>
                <p:spPr>
                  <a:xfrm>
                    <a:off x="340599" y="124699"/>
                    <a:ext cx="1551103" cy="4318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76200" tIns="76200" rIns="76200" bIns="76200" numCol="1" anchor="ctr">
                    <a:spAutoFit/>
                  </a:bodyPr>
                  <a:lstStyle>
                    <a:lvl1pPr algn="ctr" defTabSz="88900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Transform</a:t>
                    </a:r>
                  </a:p>
                </p:txBody>
              </p:sp>
            </p:grpSp>
            <p:sp>
              <p:nvSpPr>
                <p:cNvPr id="620" name="Line"/>
                <p:cNvSpPr/>
                <p:nvPr/>
              </p:nvSpPr>
              <p:spPr>
                <a:xfrm>
                  <a:off x="966564" y="787560"/>
                  <a:ext cx="291730" cy="7316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0" y="21600"/>
                      </a:lnTo>
                      <a:cubicBezTo>
                        <a:pt x="421" y="13596"/>
                        <a:pt x="8093" y="5923"/>
                        <a:pt x="21600" y="0"/>
                      </a:cubicBezTo>
                    </a:path>
                  </a:pathLst>
                </a:custGeom>
                <a:noFill/>
                <a:ln w="6350" cap="flat">
                  <a:solidFill>
                    <a:schemeClr val="accent5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625" name="Group 7"/>
            <p:cNvGrpSpPr/>
            <p:nvPr/>
          </p:nvGrpSpPr>
          <p:grpSpPr>
            <a:xfrm>
              <a:off x="6907262" y="1782166"/>
              <a:ext cx="2869666" cy="685800"/>
              <a:chOff x="0" y="0"/>
              <a:chExt cx="2869664" cy="685799"/>
            </a:xfrm>
          </p:grpSpPr>
          <p:sp>
            <p:nvSpPr>
              <p:cNvPr id="623" name="Arrow: Chevron 8"/>
              <p:cNvSpPr/>
              <p:nvPr/>
            </p:nvSpPr>
            <p:spPr>
              <a:xfrm>
                <a:off x="0" y="0"/>
                <a:ext cx="2869665" cy="685800"/>
              </a:xfrm>
              <a:prstGeom prst="chevron">
                <a:avLst>
                  <a:gd name="adj" fmla="val 50000"/>
                </a:avLst>
              </a:prstGeom>
              <a:solidFill>
                <a:schemeClr val="accent3"/>
              </a:solidFill>
              <a:ln w="12700" cap="flat">
                <a:solidFill>
                  <a:srgbClr val="787878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24" name="Arrow: Chevron 4"/>
              <p:cNvSpPr txBox="1"/>
              <p:nvPr/>
            </p:nvSpPr>
            <p:spPr>
              <a:xfrm>
                <a:off x="645455" y="176529"/>
                <a:ext cx="1632096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669" tIns="26669" rIns="26669" bIns="26669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communicate</a:t>
                </a:r>
              </a:p>
            </p:txBody>
          </p:sp>
        </p:grpSp>
        <p:sp>
          <p:nvSpPr>
            <p:cNvPr id="626" name="TextBox 10"/>
            <p:cNvSpPr txBox="1"/>
            <p:nvPr/>
          </p:nvSpPr>
          <p:spPr>
            <a:xfrm>
              <a:off x="0" y="2691798"/>
              <a:ext cx="4889242" cy="35814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Wrangle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C44F94-D831-80F8-4C0D-7AE3A343A3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Importing</a:t>
            </a:r>
          </a:p>
        </p:txBody>
      </p:sp>
      <p:sp>
        <p:nvSpPr>
          <p:cNvPr id="630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42" name="Group 20"/>
          <p:cNvGrpSpPr/>
          <p:nvPr/>
        </p:nvGrpSpPr>
        <p:grpSpPr>
          <a:xfrm>
            <a:off x="2100588" y="2247942"/>
            <a:ext cx="9067889" cy="3806714"/>
            <a:chOff x="0" y="0"/>
            <a:chExt cx="9067888" cy="3806712"/>
          </a:xfrm>
        </p:grpSpPr>
        <p:grpSp>
          <p:nvGrpSpPr>
            <p:cNvPr id="640" name="Group 16"/>
            <p:cNvGrpSpPr/>
            <p:nvPr/>
          </p:nvGrpSpPr>
          <p:grpSpPr>
            <a:xfrm>
              <a:off x="0" y="8345"/>
              <a:ext cx="9067888" cy="3798367"/>
              <a:chOff x="0" y="0"/>
              <a:chExt cx="9067888" cy="3798365"/>
            </a:xfrm>
          </p:grpSpPr>
          <p:pic>
            <p:nvPicPr>
              <p:cNvPr id="631" name="Content Placeholder 5" descr="Content Placeholder 5"/>
              <p:cNvPicPr>
                <a:picLocks noChangeAspect="1"/>
              </p:cNvPicPr>
              <p:nvPr/>
            </p:nvPicPr>
            <p:blipFill>
              <a:blip r:embed="rId2"/>
              <a:srcRect l="2472" t="50805" r="89523" b="35708"/>
              <a:stretch>
                <a:fillRect/>
              </a:stretch>
            </p:blipFill>
            <p:spPr>
              <a:xfrm>
                <a:off x="2720431" y="0"/>
                <a:ext cx="1172166" cy="14630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2" name="Content Placeholder 5" descr="Content Placeholder 5"/>
              <p:cNvPicPr>
                <a:picLocks noChangeAspect="1"/>
              </p:cNvPicPr>
              <p:nvPr/>
            </p:nvPicPr>
            <p:blipFill>
              <a:blip r:embed="rId2"/>
              <a:srcRect l="2407" t="66585" r="89701" b="19676"/>
              <a:stretch>
                <a:fillRect/>
              </a:stretch>
            </p:blipFill>
            <p:spPr>
              <a:xfrm>
                <a:off x="5194304" y="0"/>
                <a:ext cx="1134141" cy="14630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3" name="Content Placeholder 5" descr="Content Placeholder 5"/>
              <p:cNvPicPr>
                <a:picLocks noChangeAspect="1"/>
              </p:cNvPicPr>
              <p:nvPr/>
            </p:nvPicPr>
            <p:blipFill>
              <a:blip r:embed="rId2"/>
              <a:srcRect l="2728" t="82666" r="89319" b="3637"/>
              <a:stretch>
                <a:fillRect/>
              </a:stretch>
            </p:blipFill>
            <p:spPr>
              <a:xfrm>
                <a:off x="7630151" y="0"/>
                <a:ext cx="1146708" cy="14630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4" name="TextBox 10"/>
              <p:cNvSpPr txBox="1"/>
              <p:nvPr/>
            </p:nvSpPr>
            <p:spPr>
              <a:xfrm>
                <a:off x="0" y="1823108"/>
                <a:ext cx="1680149" cy="3898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read_delim()</a:t>
                </a:r>
              </a:p>
            </p:txBody>
          </p:sp>
          <p:sp>
            <p:nvSpPr>
              <p:cNvPr id="635" name="TextBox 11"/>
              <p:cNvSpPr txBox="1"/>
              <p:nvPr/>
            </p:nvSpPr>
            <p:spPr>
              <a:xfrm>
                <a:off x="2466439" y="1823108"/>
                <a:ext cx="1680149" cy="3898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read_csv()</a:t>
                </a:r>
              </a:p>
            </p:txBody>
          </p:sp>
          <p:sp>
            <p:nvSpPr>
              <p:cNvPr id="636" name="TextBox 12"/>
              <p:cNvSpPr txBox="1"/>
              <p:nvPr/>
            </p:nvSpPr>
            <p:spPr>
              <a:xfrm>
                <a:off x="4921300" y="1823107"/>
                <a:ext cx="1680149" cy="3898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read_csv2()</a:t>
                </a:r>
              </a:p>
            </p:txBody>
          </p:sp>
          <p:sp>
            <p:nvSpPr>
              <p:cNvPr id="637" name="TextBox 13"/>
              <p:cNvSpPr txBox="1"/>
              <p:nvPr/>
            </p:nvSpPr>
            <p:spPr>
              <a:xfrm>
                <a:off x="7387739" y="1823106"/>
                <a:ext cx="1680149" cy="3898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read_tsv()</a:t>
                </a:r>
              </a:p>
            </p:txBody>
          </p:sp>
          <p:sp>
            <p:nvSpPr>
              <p:cNvPr id="638" name="TextBox 14"/>
              <p:cNvSpPr txBox="1"/>
              <p:nvPr/>
            </p:nvSpPr>
            <p:spPr>
              <a:xfrm>
                <a:off x="7387739" y="2378117"/>
                <a:ext cx="1680149" cy="3898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read_table()</a:t>
                </a:r>
              </a:p>
            </p:txBody>
          </p:sp>
          <p:sp>
            <p:nvSpPr>
              <p:cNvPr id="639" name="TextBox 15"/>
              <p:cNvSpPr txBox="1"/>
              <p:nvPr/>
            </p:nvSpPr>
            <p:spPr>
              <a:xfrm>
                <a:off x="0" y="3321313"/>
                <a:ext cx="9067888" cy="477052"/>
              </a:xfrm>
              <a:prstGeom prst="rect">
                <a:avLst/>
              </a:prstGeom>
              <a:solidFill>
                <a:schemeClr val="accent2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2500">
                    <a:solidFill>
                      <a:srgbClr val="FFFFFF"/>
                    </a:solidFill>
                  </a:defRPr>
                </a:pPr>
                <a:r>
                  <a:rPr dirty="0"/>
                  <a:t>read_*(file, skip = 0)</a:t>
                </a:r>
              </a:p>
            </p:txBody>
          </p:sp>
        </p:grpSp>
        <p:pic>
          <p:nvPicPr>
            <p:cNvPr id="641" name="Content Placeholder 5" descr="Content Placeholder 5"/>
            <p:cNvPicPr>
              <a:picLocks noChangeAspect="1"/>
            </p:cNvPicPr>
            <p:nvPr/>
          </p:nvPicPr>
          <p:blipFill>
            <a:blip r:embed="rId2"/>
            <a:srcRect l="2243" t="34645" r="89752" b="51607"/>
            <a:stretch>
              <a:fillRect/>
            </a:stretch>
          </p:blipFill>
          <p:spPr>
            <a:xfrm>
              <a:off x="265170" y="0"/>
              <a:ext cx="1149809" cy="1463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43" name="Picture 22" descr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0967"/>
            <a:ext cx="1263055" cy="14630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65FF1B-8754-87B0-FFFA-BC6A67BCF55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Importing</a:t>
            </a:r>
          </a:p>
        </p:txBody>
      </p:sp>
      <p:sp>
        <p:nvSpPr>
          <p:cNvPr id="64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47" name="Picture 2" descr="Picture 2"/>
          <p:cNvPicPr>
            <a:picLocks noChangeAspect="1"/>
          </p:cNvPicPr>
          <p:nvPr/>
        </p:nvPicPr>
        <p:blipFill>
          <a:blip r:embed="rId2"/>
          <a:srcRect l="30069" t="2343" r="28651" b="3373"/>
          <a:stretch>
            <a:fillRect/>
          </a:stretch>
        </p:blipFill>
        <p:spPr>
          <a:xfrm>
            <a:off x="4973409" y="1892941"/>
            <a:ext cx="2245181" cy="2051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2942"/>
            <a:ext cx="1366158" cy="1582466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TextBox 9"/>
          <p:cNvSpPr txBox="1"/>
          <p:nvPr/>
        </p:nvSpPr>
        <p:spPr>
          <a:xfrm>
            <a:off x="2289399" y="5882741"/>
            <a:ext cx="7613200" cy="389891"/>
          </a:xfrm>
          <a:prstGeom prst="rect">
            <a:avLst/>
          </a:prstGeom>
          <a:solidFill>
            <a:schemeClr val="accent6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t>my_data &lt;- read_excel("my_file.xlsx", sheet = "name_of_sheet")</a:t>
            </a:r>
          </a:p>
        </p:txBody>
      </p:sp>
      <p:sp>
        <p:nvSpPr>
          <p:cNvPr id="650" name="TextBox 19"/>
          <p:cNvSpPr txBox="1"/>
          <p:nvPr/>
        </p:nvSpPr>
        <p:spPr>
          <a:xfrm>
            <a:off x="3046639" y="5143206"/>
            <a:ext cx="6098721" cy="389891"/>
          </a:xfrm>
          <a:prstGeom prst="rect">
            <a:avLst/>
          </a:prstGeom>
          <a:solidFill>
            <a:schemeClr val="accent6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t>my_data &lt;- read_excel("my_file.xlsx", sheet = 2)</a:t>
            </a:r>
          </a:p>
        </p:txBody>
      </p:sp>
      <p:sp>
        <p:nvSpPr>
          <p:cNvPr id="651" name="TextBox 21"/>
          <p:cNvSpPr txBox="1"/>
          <p:nvPr/>
        </p:nvSpPr>
        <p:spPr>
          <a:xfrm>
            <a:off x="3659640" y="4346194"/>
            <a:ext cx="4872719" cy="389891"/>
          </a:xfrm>
          <a:prstGeom prst="rect">
            <a:avLst/>
          </a:prstGeom>
          <a:solidFill>
            <a:schemeClr val="accent6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t>my_data &lt;- read_excel("my_file.xlsx")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1E7B3-FF0C-4372-E5A3-599A5BB793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Tidy Data</a:t>
            </a:r>
          </a:p>
        </p:txBody>
      </p:sp>
      <p:sp>
        <p:nvSpPr>
          <p:cNvPr id="65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  Tidy data is a consistent way of storing data that makes the next steps easier.</a:t>
            </a:r>
          </a:p>
        </p:txBody>
      </p:sp>
      <p:sp>
        <p:nvSpPr>
          <p:cNvPr id="655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5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0" y="3237820"/>
            <a:ext cx="9405258" cy="29391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CA7400-7291-DE21-32F2-72492F2361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Transformation</a:t>
            </a:r>
          </a:p>
        </p:txBody>
      </p:sp>
      <p:pic>
        <p:nvPicPr>
          <p:cNvPr id="659" name="Content Placeholder 5" descr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21" y="2141536"/>
            <a:ext cx="7878358" cy="4351339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8CA537-BA2C-622B-171E-4324D54628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Introduction to the Workshop </a:t>
            </a:r>
          </a:p>
        </p:txBody>
      </p:sp>
      <p:pic>
        <p:nvPicPr>
          <p:cNvPr id="126" name="Content Placeholder 5" descr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353" y="1861011"/>
            <a:ext cx="3707293" cy="4896004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AA0B4D-DD5E-26BC-0799-4F81ACEADDD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Review</a:t>
            </a:r>
          </a:p>
        </p:txBody>
      </p:sp>
      <p:sp>
        <p:nvSpPr>
          <p:cNvPr id="663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68" name="Group 14"/>
          <p:cNvGrpSpPr/>
          <p:nvPr/>
        </p:nvGrpSpPr>
        <p:grpSpPr>
          <a:xfrm>
            <a:off x="1061882" y="2172236"/>
            <a:ext cx="1828801" cy="457201"/>
            <a:chOff x="0" y="0"/>
            <a:chExt cx="1828800" cy="457200"/>
          </a:xfrm>
        </p:grpSpPr>
        <p:sp>
          <p:nvSpPr>
            <p:cNvPr id="664" name="Rectangle 33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67" name="TextBox 34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65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rgbClr val="E5A9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6" name="mutate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mutate</a:t>
                </a:r>
              </a:p>
            </p:txBody>
          </p:sp>
        </p:grpSp>
      </p:grpSp>
      <p:grpSp>
        <p:nvGrpSpPr>
          <p:cNvPr id="673" name="Group 15"/>
          <p:cNvGrpSpPr/>
          <p:nvPr/>
        </p:nvGrpSpPr>
        <p:grpSpPr>
          <a:xfrm>
            <a:off x="1061882" y="2819130"/>
            <a:ext cx="1828801" cy="457201"/>
            <a:chOff x="0" y="0"/>
            <a:chExt cx="1828800" cy="457200"/>
          </a:xfrm>
        </p:grpSpPr>
        <p:sp>
          <p:nvSpPr>
            <p:cNvPr id="669" name="Rectangle 31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72" name="TextBox 32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70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rgbClr val="F69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1" name="ifelse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ifelse</a:t>
                </a:r>
              </a:p>
            </p:txBody>
          </p:sp>
        </p:grpSp>
      </p:grpSp>
      <p:grpSp>
        <p:nvGrpSpPr>
          <p:cNvPr id="678" name="Group 16"/>
          <p:cNvGrpSpPr/>
          <p:nvPr/>
        </p:nvGrpSpPr>
        <p:grpSpPr>
          <a:xfrm>
            <a:off x="1059426" y="3466024"/>
            <a:ext cx="1828801" cy="457201"/>
            <a:chOff x="0" y="0"/>
            <a:chExt cx="1828800" cy="457200"/>
          </a:xfrm>
        </p:grpSpPr>
        <p:sp>
          <p:nvSpPr>
            <p:cNvPr id="674" name="Rectangle 29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77" name="TextBox 30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75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6" name="case_when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case_when</a:t>
                </a:r>
              </a:p>
            </p:txBody>
          </p:sp>
        </p:grpSp>
      </p:grpSp>
      <p:grpSp>
        <p:nvGrpSpPr>
          <p:cNvPr id="683" name="Group 17"/>
          <p:cNvGrpSpPr/>
          <p:nvPr/>
        </p:nvGrpSpPr>
        <p:grpSpPr>
          <a:xfrm>
            <a:off x="1059426" y="4108437"/>
            <a:ext cx="1828801" cy="457202"/>
            <a:chOff x="0" y="0"/>
            <a:chExt cx="1828800" cy="457200"/>
          </a:xfrm>
        </p:grpSpPr>
        <p:sp>
          <p:nvSpPr>
            <p:cNvPr id="679" name="Rectangle 27"/>
            <p:cNvSpPr/>
            <p:nvPr/>
          </p:nvSpPr>
          <p:spPr>
            <a:xfrm>
              <a:off x="0" y="0"/>
              <a:ext cx="1828800" cy="457199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82" name="TextBox 28"/>
            <p:cNvGrpSpPr/>
            <p:nvPr/>
          </p:nvGrpSpPr>
          <p:grpSpPr>
            <a:xfrm>
              <a:off x="0" y="1"/>
              <a:ext cx="1828800" cy="457200"/>
              <a:chOff x="0" y="0"/>
              <a:chExt cx="1828800" cy="457198"/>
            </a:xfrm>
          </p:grpSpPr>
          <p:sp>
            <p:nvSpPr>
              <p:cNvPr id="680" name="Rectangle"/>
              <p:cNvSpPr/>
              <p:nvPr/>
            </p:nvSpPr>
            <p:spPr>
              <a:xfrm>
                <a:off x="0" y="0"/>
                <a:ext cx="1828800" cy="457199"/>
              </a:xfrm>
              <a:prstGeom prst="rect">
                <a:avLst/>
              </a:prstGeom>
              <a:solidFill>
                <a:srgbClr val="C6C41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1" name="group_by"/>
              <p:cNvSpPr txBox="1"/>
              <p:nvPr/>
            </p:nvSpPr>
            <p:spPr>
              <a:xfrm>
                <a:off x="0" y="6349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group_by</a:t>
                </a:r>
              </a:p>
            </p:txBody>
          </p:sp>
        </p:grpSp>
      </p:grpSp>
      <p:grpSp>
        <p:nvGrpSpPr>
          <p:cNvPr id="688" name="Group 18"/>
          <p:cNvGrpSpPr/>
          <p:nvPr/>
        </p:nvGrpSpPr>
        <p:grpSpPr>
          <a:xfrm>
            <a:off x="1059426" y="4750851"/>
            <a:ext cx="1828801" cy="457201"/>
            <a:chOff x="0" y="0"/>
            <a:chExt cx="1828800" cy="457200"/>
          </a:xfrm>
        </p:grpSpPr>
        <p:sp>
          <p:nvSpPr>
            <p:cNvPr id="684" name="Rectangle 25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87" name="TextBox 26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85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rgbClr val="418A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6" name="subset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subset</a:t>
                </a:r>
              </a:p>
            </p:txBody>
          </p:sp>
        </p:grpSp>
      </p:grpSp>
      <p:grpSp>
        <p:nvGrpSpPr>
          <p:cNvPr id="693" name="Group 19"/>
          <p:cNvGrpSpPr/>
          <p:nvPr/>
        </p:nvGrpSpPr>
        <p:grpSpPr>
          <a:xfrm>
            <a:off x="1059426" y="5393263"/>
            <a:ext cx="1828801" cy="457201"/>
            <a:chOff x="0" y="0"/>
            <a:chExt cx="1828800" cy="457200"/>
          </a:xfrm>
        </p:grpSpPr>
        <p:sp>
          <p:nvSpPr>
            <p:cNvPr id="689" name="Rectangle 23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rgbClr val="72ACCC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92" name="TextBox 24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90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rgbClr val="72A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1" name="distinct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distinct</a:t>
                </a:r>
              </a:p>
            </p:txBody>
          </p:sp>
        </p:grpSp>
      </p:grpSp>
      <p:grpSp>
        <p:nvGrpSpPr>
          <p:cNvPr id="698" name="Group 20"/>
          <p:cNvGrpSpPr/>
          <p:nvPr/>
        </p:nvGrpSpPr>
        <p:grpSpPr>
          <a:xfrm>
            <a:off x="1059426" y="6035675"/>
            <a:ext cx="1828801" cy="457200"/>
            <a:chOff x="0" y="0"/>
            <a:chExt cx="1828800" cy="457200"/>
          </a:xfrm>
        </p:grpSpPr>
        <p:sp>
          <p:nvSpPr>
            <p:cNvPr id="694" name="Rectangle 21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97" name="TextBox 22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95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6" name="select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select</a:t>
                </a:r>
              </a:p>
            </p:txBody>
          </p:sp>
        </p:grpSp>
      </p:grpSp>
      <p:grpSp>
        <p:nvGrpSpPr>
          <p:cNvPr id="701" name="Group 35"/>
          <p:cNvGrpSpPr/>
          <p:nvPr/>
        </p:nvGrpSpPr>
        <p:grpSpPr>
          <a:xfrm>
            <a:off x="3162711" y="2172236"/>
            <a:ext cx="2561653" cy="474772"/>
            <a:chOff x="0" y="0"/>
            <a:chExt cx="2561651" cy="474771"/>
          </a:xfrm>
        </p:grpSpPr>
        <p:sp>
          <p:nvSpPr>
            <p:cNvPr id="699" name="Rectangle 42"/>
            <p:cNvSpPr/>
            <p:nvPr/>
          </p:nvSpPr>
          <p:spPr>
            <a:xfrm>
              <a:off x="0" y="-1"/>
              <a:ext cx="2561652" cy="474773"/>
            </a:xfrm>
            <a:prstGeom prst="rect">
              <a:avLst/>
            </a:prstGeom>
            <a:solidFill>
              <a:schemeClr val="accent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0" name="TextBox 43"/>
            <p:cNvSpPr txBox="1"/>
            <p:nvPr/>
          </p:nvSpPr>
          <p:spPr>
            <a:xfrm>
              <a:off x="0" y="15135"/>
              <a:ext cx="2561652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separate_rows</a:t>
              </a:r>
            </a:p>
          </p:txBody>
        </p:sp>
      </p:grpSp>
      <p:grpSp>
        <p:nvGrpSpPr>
          <p:cNvPr id="704" name="Group 36"/>
          <p:cNvGrpSpPr/>
          <p:nvPr/>
        </p:nvGrpSpPr>
        <p:grpSpPr>
          <a:xfrm>
            <a:off x="3529136" y="2777717"/>
            <a:ext cx="1828800" cy="601230"/>
            <a:chOff x="0" y="0"/>
            <a:chExt cx="1828799" cy="601228"/>
          </a:xfrm>
        </p:grpSpPr>
        <p:sp>
          <p:nvSpPr>
            <p:cNvPr id="702" name="Rectangle 40"/>
            <p:cNvSpPr/>
            <p:nvPr/>
          </p:nvSpPr>
          <p:spPr>
            <a:xfrm>
              <a:off x="-1" y="0"/>
              <a:ext cx="1828801" cy="601229"/>
            </a:xfrm>
            <a:prstGeom prst="rect">
              <a:avLst/>
            </a:prstGeom>
            <a:solidFill>
              <a:srgbClr val="57B7D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3" name="TextBox 41"/>
            <p:cNvSpPr txBox="1"/>
            <p:nvPr/>
          </p:nvSpPr>
          <p:spPr>
            <a:xfrm>
              <a:off x="-1" y="78364"/>
              <a:ext cx="182880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separate</a:t>
              </a:r>
            </a:p>
          </p:txBody>
        </p:sp>
      </p:grpSp>
      <p:grpSp>
        <p:nvGrpSpPr>
          <p:cNvPr id="707" name="Group 37"/>
          <p:cNvGrpSpPr/>
          <p:nvPr/>
        </p:nvGrpSpPr>
        <p:grpSpPr>
          <a:xfrm>
            <a:off x="3912032" y="3509657"/>
            <a:ext cx="1063007" cy="562592"/>
            <a:chOff x="0" y="0"/>
            <a:chExt cx="1063006" cy="562590"/>
          </a:xfrm>
        </p:grpSpPr>
        <p:sp>
          <p:nvSpPr>
            <p:cNvPr id="705" name="Rectangle 38"/>
            <p:cNvSpPr/>
            <p:nvPr/>
          </p:nvSpPr>
          <p:spPr>
            <a:xfrm>
              <a:off x="-1" y="0"/>
              <a:ext cx="1063008" cy="562591"/>
            </a:xfrm>
            <a:prstGeom prst="rect">
              <a:avLst/>
            </a:prstGeom>
            <a:solidFill>
              <a:srgbClr val="53CCC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6" name="TextBox 39"/>
            <p:cNvSpPr txBox="1"/>
            <p:nvPr/>
          </p:nvSpPr>
          <p:spPr>
            <a:xfrm>
              <a:off x="-1" y="59045"/>
              <a:ext cx="1063008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unite</a:t>
              </a:r>
            </a:p>
          </p:txBody>
        </p:sp>
      </p:grpSp>
      <p:grpSp>
        <p:nvGrpSpPr>
          <p:cNvPr id="710" name="Group 44"/>
          <p:cNvGrpSpPr/>
          <p:nvPr/>
        </p:nvGrpSpPr>
        <p:grpSpPr>
          <a:xfrm>
            <a:off x="6270195" y="2172236"/>
            <a:ext cx="1372501" cy="557300"/>
            <a:chOff x="0" y="0"/>
            <a:chExt cx="1372500" cy="557298"/>
          </a:xfrm>
        </p:grpSpPr>
        <p:sp>
          <p:nvSpPr>
            <p:cNvPr id="708" name="Rectangle 51"/>
            <p:cNvSpPr/>
            <p:nvPr/>
          </p:nvSpPr>
          <p:spPr>
            <a:xfrm>
              <a:off x="-1" y="0"/>
              <a:ext cx="1372502" cy="557299"/>
            </a:xfrm>
            <a:prstGeom prst="rect">
              <a:avLst/>
            </a:prstGeom>
            <a:solidFill>
              <a:schemeClr val="accent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9" name="TextBox 52"/>
            <p:cNvSpPr txBox="1"/>
            <p:nvPr/>
          </p:nvSpPr>
          <p:spPr>
            <a:xfrm>
              <a:off x="-1" y="56399"/>
              <a:ext cx="1372502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na.omit</a:t>
              </a:r>
            </a:p>
          </p:txBody>
        </p:sp>
      </p:grpSp>
      <p:grpSp>
        <p:nvGrpSpPr>
          <p:cNvPr id="713" name="Group 45"/>
          <p:cNvGrpSpPr/>
          <p:nvPr/>
        </p:nvGrpSpPr>
        <p:grpSpPr>
          <a:xfrm>
            <a:off x="6208726" y="2870599"/>
            <a:ext cx="1564240" cy="601224"/>
            <a:chOff x="0" y="0"/>
            <a:chExt cx="1564239" cy="601222"/>
          </a:xfrm>
        </p:grpSpPr>
        <p:sp>
          <p:nvSpPr>
            <p:cNvPr id="711" name="Rectangle 49"/>
            <p:cNvSpPr/>
            <p:nvPr/>
          </p:nvSpPr>
          <p:spPr>
            <a:xfrm>
              <a:off x="-1" y="0"/>
              <a:ext cx="1564241" cy="601223"/>
            </a:xfrm>
            <a:prstGeom prst="rect">
              <a:avLst/>
            </a:prstGeom>
            <a:solidFill>
              <a:srgbClr val="54CCC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2" name="TextBox 50"/>
            <p:cNvSpPr txBox="1"/>
            <p:nvPr/>
          </p:nvSpPr>
          <p:spPr>
            <a:xfrm>
              <a:off x="-1" y="78361"/>
              <a:ext cx="156424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drop_na</a:t>
              </a:r>
            </a:p>
          </p:txBody>
        </p:sp>
      </p:grpSp>
      <p:grpSp>
        <p:nvGrpSpPr>
          <p:cNvPr id="716" name="Group 46"/>
          <p:cNvGrpSpPr/>
          <p:nvPr/>
        </p:nvGrpSpPr>
        <p:grpSpPr>
          <a:xfrm>
            <a:off x="5942365" y="3612887"/>
            <a:ext cx="2096961" cy="601223"/>
            <a:chOff x="0" y="0"/>
            <a:chExt cx="2096959" cy="601221"/>
          </a:xfrm>
        </p:grpSpPr>
        <p:sp>
          <p:nvSpPr>
            <p:cNvPr id="714" name="Rectangle 47"/>
            <p:cNvSpPr/>
            <p:nvPr/>
          </p:nvSpPr>
          <p:spPr>
            <a:xfrm>
              <a:off x="0" y="-1"/>
              <a:ext cx="2096960" cy="601223"/>
            </a:xfrm>
            <a:prstGeom prst="rect">
              <a:avLst/>
            </a:prstGeom>
            <a:solidFill>
              <a:srgbClr val="4DC58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5" name="TextBox 48"/>
            <p:cNvSpPr txBox="1"/>
            <p:nvPr/>
          </p:nvSpPr>
          <p:spPr>
            <a:xfrm>
              <a:off x="0" y="78360"/>
              <a:ext cx="2096960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replace_na</a:t>
              </a:r>
            </a:p>
          </p:txBody>
        </p:sp>
      </p:grpSp>
      <p:grpSp>
        <p:nvGrpSpPr>
          <p:cNvPr id="721" name="Group 53"/>
          <p:cNvGrpSpPr/>
          <p:nvPr/>
        </p:nvGrpSpPr>
        <p:grpSpPr>
          <a:xfrm>
            <a:off x="8188527" y="2160298"/>
            <a:ext cx="3188695" cy="557296"/>
            <a:chOff x="0" y="0"/>
            <a:chExt cx="3188693" cy="557295"/>
          </a:xfrm>
        </p:grpSpPr>
        <p:sp>
          <p:nvSpPr>
            <p:cNvPr id="717" name="Rectangle 57"/>
            <p:cNvSpPr/>
            <p:nvPr/>
          </p:nvSpPr>
          <p:spPr>
            <a:xfrm>
              <a:off x="0" y="-1"/>
              <a:ext cx="3188694" cy="557297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720" name="TextBox 58"/>
            <p:cNvGrpSpPr/>
            <p:nvPr/>
          </p:nvGrpSpPr>
          <p:grpSpPr>
            <a:xfrm>
              <a:off x="0" y="-1"/>
              <a:ext cx="3188694" cy="557297"/>
              <a:chOff x="0" y="0"/>
              <a:chExt cx="3188693" cy="557295"/>
            </a:xfrm>
          </p:grpSpPr>
          <p:sp>
            <p:nvSpPr>
              <p:cNvPr id="718" name="Rectangle"/>
              <p:cNvSpPr/>
              <p:nvPr/>
            </p:nvSpPr>
            <p:spPr>
              <a:xfrm>
                <a:off x="0" y="-1"/>
                <a:ext cx="3188694" cy="557297"/>
              </a:xfrm>
              <a:prstGeom prst="rect">
                <a:avLst/>
              </a:prstGeom>
              <a:solidFill>
                <a:srgbClr val="C6C41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19" name="column_to_rownames"/>
              <p:cNvSpPr txBox="1"/>
              <p:nvPr/>
            </p:nvSpPr>
            <p:spPr>
              <a:xfrm>
                <a:off x="0" y="56397"/>
                <a:ext cx="3188694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column_to_rownames</a:t>
                </a:r>
              </a:p>
            </p:txBody>
          </p:sp>
        </p:grpSp>
      </p:grpSp>
      <p:grpSp>
        <p:nvGrpSpPr>
          <p:cNvPr id="724" name="Group 54"/>
          <p:cNvGrpSpPr/>
          <p:nvPr/>
        </p:nvGrpSpPr>
        <p:grpSpPr>
          <a:xfrm>
            <a:off x="8188527" y="2871704"/>
            <a:ext cx="3188695" cy="557296"/>
            <a:chOff x="0" y="0"/>
            <a:chExt cx="3188693" cy="557295"/>
          </a:xfrm>
        </p:grpSpPr>
        <p:sp>
          <p:nvSpPr>
            <p:cNvPr id="722" name="Rectangle 55"/>
            <p:cNvSpPr/>
            <p:nvPr/>
          </p:nvSpPr>
          <p:spPr>
            <a:xfrm>
              <a:off x="0" y="-1"/>
              <a:ext cx="3188694" cy="557297"/>
            </a:xfrm>
            <a:prstGeom prst="rect">
              <a:avLst/>
            </a:prstGeom>
            <a:solidFill>
              <a:schemeClr val="accent6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3" name="TextBox 56"/>
            <p:cNvSpPr txBox="1"/>
            <p:nvPr/>
          </p:nvSpPr>
          <p:spPr>
            <a:xfrm>
              <a:off x="0" y="56397"/>
              <a:ext cx="3188694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rownames_to_column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F59A1-C87B-EFD9-3906-D7A883B84B2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Strings</a:t>
            </a:r>
          </a:p>
        </p:txBody>
      </p:sp>
      <p:sp>
        <p:nvSpPr>
          <p:cNvPr id="727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36" name="Group 20"/>
          <p:cNvGrpSpPr/>
          <p:nvPr/>
        </p:nvGrpSpPr>
        <p:grpSpPr>
          <a:xfrm>
            <a:off x="883919" y="2002023"/>
            <a:ext cx="10424163" cy="4319090"/>
            <a:chOff x="0" y="0"/>
            <a:chExt cx="10424161" cy="4319089"/>
          </a:xfrm>
        </p:grpSpPr>
        <p:sp>
          <p:nvSpPr>
            <p:cNvPr id="728" name="TextBox 6"/>
            <p:cNvSpPr txBox="1"/>
            <p:nvPr/>
          </p:nvSpPr>
          <p:spPr>
            <a:xfrm>
              <a:off x="1" y="0"/>
              <a:ext cx="3411132" cy="677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>
                <a:buSzPct val="100000"/>
                <a:buFont typeface="Arial"/>
                <a:buChar char="•"/>
                <a:defRPr sz="2000"/>
              </a:pPr>
              <a:r>
                <a:rPr b="1" dirty="0"/>
                <a:t>paste(x, y, </a:t>
              </a:r>
              <a:r>
                <a:rPr b="1" dirty="0" err="1"/>
                <a:t>sep</a:t>
              </a:r>
              <a:r>
                <a:rPr b="1" dirty="0"/>
                <a:t> = ‘ ‘)</a:t>
              </a:r>
            </a:p>
            <a:p>
              <a:r>
                <a:rPr dirty="0"/>
                <a:t>      Join multiple strings together</a:t>
              </a:r>
            </a:p>
          </p:txBody>
        </p:sp>
        <p:sp>
          <p:nvSpPr>
            <p:cNvPr id="729" name="TextBox 8"/>
            <p:cNvSpPr txBox="1"/>
            <p:nvPr/>
          </p:nvSpPr>
          <p:spPr>
            <a:xfrm>
              <a:off x="3709493" y="0"/>
              <a:ext cx="3411132" cy="1015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rPr b="1" dirty="0"/>
                <a:t>paste0(x, y)</a:t>
              </a:r>
            </a:p>
            <a:p>
              <a:pPr>
                <a:defRPr sz="2000"/>
              </a:pPr>
              <a:r>
                <a:rPr dirty="0"/>
                <a:t>     </a:t>
              </a:r>
              <a:r>
                <a:rPr sz="1800" dirty="0"/>
                <a:t>Join multiple vectors together</a:t>
              </a:r>
            </a:p>
            <a:p>
              <a:r>
                <a:rPr dirty="0"/>
                <a:t>     with no space between them</a:t>
              </a:r>
              <a:r>
                <a:rPr sz="2000" dirty="0"/>
                <a:t>.</a:t>
              </a:r>
            </a:p>
          </p:txBody>
        </p:sp>
        <p:sp>
          <p:nvSpPr>
            <p:cNvPr id="730" name="TextBox 10"/>
            <p:cNvSpPr txBox="1"/>
            <p:nvPr/>
          </p:nvSpPr>
          <p:spPr>
            <a:xfrm>
              <a:off x="7418985" y="0"/>
              <a:ext cx="3005176" cy="954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rPr b="1" dirty="0"/>
                <a:t>paste(x, collapse = ‘ ‘)</a:t>
              </a:r>
            </a:p>
            <a:p>
              <a:r>
                <a:rPr dirty="0"/>
                <a:t>     Join elements of a vector</a:t>
              </a:r>
            </a:p>
            <a:p>
              <a:r>
                <a:rPr dirty="0"/>
                <a:t>     together.</a:t>
              </a:r>
            </a:p>
          </p:txBody>
        </p:sp>
        <p:sp>
          <p:nvSpPr>
            <p:cNvPr id="731" name="TextBox 11"/>
            <p:cNvSpPr txBox="1"/>
            <p:nvPr/>
          </p:nvSpPr>
          <p:spPr>
            <a:xfrm>
              <a:off x="3709492" y="1073219"/>
              <a:ext cx="3227203" cy="954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rPr b="1" dirty="0"/>
                <a:t>grep(pattern, x)</a:t>
              </a:r>
            </a:p>
            <a:p>
              <a:r>
                <a:rPr dirty="0"/>
                <a:t>     Find regular expression</a:t>
              </a:r>
            </a:p>
            <a:p>
              <a:r>
                <a:rPr dirty="0"/>
                <a:t>     matches in x.</a:t>
              </a:r>
            </a:p>
          </p:txBody>
        </p:sp>
        <p:sp>
          <p:nvSpPr>
            <p:cNvPr id="732" name="TextBox 13"/>
            <p:cNvSpPr txBox="1"/>
            <p:nvPr/>
          </p:nvSpPr>
          <p:spPr>
            <a:xfrm>
              <a:off x="0" y="1077368"/>
              <a:ext cx="3773748" cy="954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rPr b="1" dirty="0" err="1"/>
                <a:t>gsub</a:t>
              </a:r>
              <a:r>
                <a:rPr b="1" dirty="0"/>
                <a:t>(pattern, replace, x)</a:t>
              </a:r>
            </a:p>
            <a:p>
              <a:r>
                <a:rPr dirty="0"/>
                <a:t>     Replace matches in x with a</a:t>
              </a:r>
            </a:p>
            <a:p>
              <a:r>
                <a:rPr dirty="0"/>
                <a:t>     string.</a:t>
              </a:r>
            </a:p>
          </p:txBody>
        </p:sp>
        <p:sp>
          <p:nvSpPr>
            <p:cNvPr id="733" name="TextBox 15"/>
            <p:cNvSpPr txBox="1"/>
            <p:nvPr/>
          </p:nvSpPr>
          <p:spPr>
            <a:xfrm>
              <a:off x="0" y="2431735"/>
              <a:ext cx="3198305" cy="677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rPr b="1" dirty="0" err="1"/>
                <a:t>toupper</a:t>
              </a:r>
              <a:r>
                <a:rPr b="1" dirty="0"/>
                <a:t>(x)</a:t>
              </a:r>
            </a:p>
            <a:p>
              <a:r>
                <a:rPr dirty="0"/>
                <a:t>    Convert to uppercase</a:t>
              </a:r>
            </a:p>
          </p:txBody>
        </p:sp>
        <p:sp>
          <p:nvSpPr>
            <p:cNvPr id="734" name="TextBox 17"/>
            <p:cNvSpPr txBox="1"/>
            <p:nvPr/>
          </p:nvSpPr>
          <p:spPr>
            <a:xfrm>
              <a:off x="3502573" y="2431735"/>
              <a:ext cx="3093196" cy="677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rPr b="1" dirty="0" err="1"/>
                <a:t>tolower</a:t>
              </a:r>
              <a:r>
                <a:rPr b="1" dirty="0"/>
                <a:t>(x)</a:t>
              </a:r>
            </a:p>
            <a:p>
              <a:r>
                <a:rPr dirty="0"/>
                <a:t>     Convert to lowercase.</a:t>
              </a:r>
            </a:p>
          </p:txBody>
        </p:sp>
        <p:sp>
          <p:nvSpPr>
            <p:cNvPr id="735" name="TextBox 19"/>
            <p:cNvSpPr txBox="1"/>
            <p:nvPr/>
          </p:nvSpPr>
          <p:spPr>
            <a:xfrm>
              <a:off x="0" y="3364984"/>
              <a:ext cx="7327546" cy="954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>
                <a:buSzPct val="100000"/>
                <a:buFont typeface="Arial"/>
                <a:buChar char="•"/>
                <a:defRPr sz="2000"/>
              </a:pPr>
              <a:r>
                <a:rPr b="1" dirty="0" err="1"/>
                <a:t>str_to_title</a:t>
              </a:r>
              <a:r>
                <a:rPr b="1" dirty="0"/>
                <a:t>(x)</a:t>
              </a:r>
            </a:p>
            <a:p>
              <a:r>
                <a:rPr dirty="0"/>
                <a:t>     convert the first letter of every word of a string to Uppercase and the</a:t>
              </a:r>
            </a:p>
            <a:p>
              <a:r>
                <a:rPr dirty="0"/>
                <a:t>     rest of the letters are converted to lower case.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AA4381-68EF-1D8A-6C20-9E750CCB68C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sz="2800" dirty="0"/>
              <a:t>Where Can I Ask For Help and Communicate With Others?</a:t>
            </a:r>
          </a:p>
        </p:txBody>
      </p:sp>
      <p:pic>
        <p:nvPicPr>
          <p:cNvPr id="739" name="Content Placeholder 4" descr="Content Placeholder 4"/>
          <p:cNvPicPr>
            <a:picLocks noChangeAspect="1"/>
          </p:cNvPicPr>
          <p:nvPr/>
        </p:nvPicPr>
        <p:blipFill>
          <a:blip r:embed="rId2"/>
          <a:srcRect t="27640" b="32099"/>
          <a:stretch>
            <a:fillRect/>
          </a:stretch>
        </p:blipFill>
        <p:spPr>
          <a:xfrm>
            <a:off x="1772729" y="2748576"/>
            <a:ext cx="8646540" cy="2315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693" y="4700180"/>
            <a:ext cx="6879106" cy="16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41" name="Straight Connector 7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42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92613"/>
            <a:ext cx="4279492" cy="144789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ABBFF7-5E3C-B091-AFC5-A18B4DFD8C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800" dirty="0"/>
              <a:t>Where Can I Ask For Help and Communicate With Others?</a:t>
            </a:r>
          </a:p>
        </p:txBody>
      </p:sp>
      <p:pic>
        <p:nvPicPr>
          <p:cNvPr id="745" name="video_2022-08-28_21-30-58" descr="video_2022-08-28_21-30-58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882" b="23059"/>
          <a:stretch/>
        </p:blipFill>
        <p:spPr>
          <a:xfrm>
            <a:off x="3715095" y="1935983"/>
            <a:ext cx="4761809" cy="4737550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9B9BB-F0AE-F63A-81CE-E98A4D3CF8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7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45"/>
                </p:tgtEl>
              </p:cMediaNode>
            </p:video>
            <p:seq concurrent="1" prevAc="none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5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Acknowledgement</a:t>
            </a:r>
          </a:p>
        </p:txBody>
      </p:sp>
      <p:sp>
        <p:nvSpPr>
          <p:cNvPr id="74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I would like to thank my supervisor Dr Gregor Reid, Dr Ali Farrokhi, and Tanmaya Atre, for their support and guidance. </a:t>
            </a:r>
          </a:p>
          <a:p>
            <a:pPr>
              <a:lnSpc>
                <a:spcPct val="150000"/>
              </a:lnSpc>
            </a:pPr>
            <a:r>
              <a:t>Also, I would like to thank Reid's lab members and all of the people who helped me to get through my project.</a:t>
            </a:r>
          </a:p>
        </p:txBody>
      </p:sp>
      <p:sp>
        <p:nvSpPr>
          <p:cNvPr id="750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3C0984-97D2-2411-2E29-3E9286E3C9C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4C219F-F2DD-8E37-62A8-9D596B35F28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2A8DB-978B-1355-6E81-ECFE63E45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524000"/>
            <a:ext cx="9525000" cy="381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Programming?</a:t>
            </a:r>
          </a:p>
        </p:txBody>
      </p:sp>
      <p:sp>
        <p:nvSpPr>
          <p:cNvPr id="13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Programming is giving a set of instructions to a computer to perform tasks. </a:t>
            </a:r>
          </a:p>
        </p:txBody>
      </p:sp>
      <p:pic>
        <p:nvPicPr>
          <p:cNvPr id="1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51" y="3093324"/>
            <a:ext cx="6690698" cy="2810544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traight Connector 6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04527-93EB-EF3B-2E4C-9C13E1BCED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R as a Programming Language</a:t>
            </a:r>
          </a:p>
        </p:txBody>
      </p:sp>
      <p:grpSp>
        <p:nvGrpSpPr>
          <p:cNvPr id="158" name="Content Placeholder 3"/>
          <p:cNvGrpSpPr/>
          <p:nvPr/>
        </p:nvGrpSpPr>
        <p:grpSpPr>
          <a:xfrm>
            <a:off x="1600974" y="1833766"/>
            <a:ext cx="8841558" cy="4963059"/>
            <a:chOff x="0" y="0"/>
            <a:chExt cx="8841556" cy="4963058"/>
          </a:xfrm>
        </p:grpSpPr>
        <p:sp>
          <p:nvSpPr>
            <p:cNvPr id="136" name="Circle"/>
            <p:cNvSpPr/>
            <p:nvPr/>
          </p:nvSpPr>
          <p:spPr>
            <a:xfrm>
              <a:off x="1455704" y="189098"/>
              <a:ext cx="4150033" cy="4150502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ts val="1100"/>
                </a:spcBef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7" name="Circle"/>
            <p:cNvSpPr/>
            <p:nvPr/>
          </p:nvSpPr>
          <p:spPr>
            <a:xfrm>
              <a:off x="3823989" y="0"/>
              <a:ext cx="461399" cy="46159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38" name="Circle"/>
            <p:cNvSpPr/>
            <p:nvPr/>
          </p:nvSpPr>
          <p:spPr>
            <a:xfrm>
              <a:off x="2731786" y="4031220"/>
              <a:ext cx="334557" cy="334563"/>
            </a:xfrm>
            <a:prstGeom prst="ellipse">
              <a:avLst/>
            </a:prstGeom>
            <a:solidFill>
              <a:srgbClr val="59A9D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39" name="Circle"/>
            <p:cNvSpPr/>
            <p:nvPr/>
          </p:nvSpPr>
          <p:spPr>
            <a:xfrm>
              <a:off x="5873041" y="1873541"/>
              <a:ext cx="334557" cy="334563"/>
            </a:xfrm>
            <a:prstGeom prst="ellipse">
              <a:avLst/>
            </a:prstGeom>
            <a:solidFill>
              <a:srgbClr val="57B7D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40" name="Circle"/>
            <p:cNvSpPr/>
            <p:nvPr/>
          </p:nvSpPr>
          <p:spPr>
            <a:xfrm>
              <a:off x="4274320" y="4387115"/>
              <a:ext cx="461399" cy="461599"/>
            </a:xfrm>
            <a:prstGeom prst="ellipse">
              <a:avLst/>
            </a:prstGeom>
            <a:solidFill>
              <a:srgbClr val="55C5CE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41" name="Circle"/>
            <p:cNvSpPr/>
            <p:nvPr/>
          </p:nvSpPr>
          <p:spPr>
            <a:xfrm>
              <a:off x="2825426" y="656030"/>
              <a:ext cx="334557" cy="334563"/>
            </a:xfrm>
            <a:prstGeom prst="ellipse">
              <a:avLst/>
            </a:prstGeom>
            <a:solidFill>
              <a:srgbClr val="53CCC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42" name="Circle"/>
            <p:cNvSpPr/>
            <p:nvPr/>
          </p:nvSpPr>
          <p:spPr>
            <a:xfrm>
              <a:off x="1772382" y="2569818"/>
              <a:ext cx="334558" cy="334563"/>
            </a:xfrm>
            <a:prstGeom prst="ellipse">
              <a:avLst/>
            </a:prstGeom>
            <a:solidFill>
              <a:srgbClr val="51CAB2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grpSp>
          <p:nvGrpSpPr>
            <p:cNvPr id="145" name="Group"/>
            <p:cNvGrpSpPr/>
            <p:nvPr/>
          </p:nvGrpSpPr>
          <p:grpSpPr>
            <a:xfrm>
              <a:off x="158340" y="938225"/>
              <a:ext cx="1687255" cy="1686868"/>
              <a:chOff x="0" y="0"/>
              <a:chExt cx="1687253" cy="1686867"/>
            </a:xfrm>
          </p:grpSpPr>
          <p:sp>
            <p:nvSpPr>
              <p:cNvPr id="143" name="Circle"/>
              <p:cNvSpPr/>
              <p:nvPr/>
            </p:nvSpPr>
            <p:spPr>
              <a:xfrm>
                <a:off x="0" y="0"/>
                <a:ext cx="1687254" cy="1686868"/>
              </a:xfrm>
              <a:prstGeom prst="ellipse">
                <a:avLst/>
              </a:prstGeom>
              <a:solidFill>
                <a:srgbClr val="4FC7A0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4" name="software"/>
              <p:cNvSpPr txBox="1"/>
              <p:nvPr/>
            </p:nvSpPr>
            <p:spPr>
              <a:xfrm>
                <a:off x="247093" y="627533"/>
                <a:ext cx="1193069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6200" tIns="76200" rIns="76200" bIns="762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software</a:t>
                </a:r>
              </a:p>
            </p:txBody>
          </p:sp>
        </p:grpSp>
        <p:sp>
          <p:nvSpPr>
            <p:cNvPr id="146" name="Circle"/>
            <p:cNvSpPr/>
            <p:nvPr/>
          </p:nvSpPr>
          <p:spPr>
            <a:xfrm>
              <a:off x="3357483" y="670575"/>
              <a:ext cx="461399" cy="461599"/>
            </a:xfrm>
            <a:prstGeom prst="ellipse">
              <a:avLst/>
            </a:prstGeom>
            <a:solidFill>
              <a:srgbClr val="4DC58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47" name="Circle"/>
            <p:cNvSpPr/>
            <p:nvPr/>
          </p:nvSpPr>
          <p:spPr>
            <a:xfrm>
              <a:off x="317531" y="3119662"/>
              <a:ext cx="834263" cy="834464"/>
            </a:xfrm>
            <a:prstGeom prst="ellipse">
              <a:avLst/>
            </a:prstGeom>
            <a:solidFill>
              <a:srgbClr val="4CC27B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grpSp>
          <p:nvGrpSpPr>
            <p:cNvPr id="150" name="Group"/>
            <p:cNvGrpSpPr/>
            <p:nvPr/>
          </p:nvGrpSpPr>
          <p:grpSpPr>
            <a:xfrm>
              <a:off x="5932152" y="78559"/>
              <a:ext cx="1887415" cy="1818732"/>
              <a:chOff x="0" y="0"/>
              <a:chExt cx="1887414" cy="1818730"/>
            </a:xfrm>
          </p:grpSpPr>
          <p:sp>
            <p:nvSpPr>
              <p:cNvPr id="148" name="Oval"/>
              <p:cNvSpPr/>
              <p:nvPr/>
            </p:nvSpPr>
            <p:spPr>
              <a:xfrm>
                <a:off x="-1" y="-1"/>
                <a:ext cx="1887416" cy="1818732"/>
              </a:xfrm>
              <a:prstGeom prst="ellipse">
                <a:avLst/>
              </a:prstGeom>
              <a:solidFill>
                <a:srgbClr val="4ABF6A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9" name="language"/>
              <p:cNvSpPr txBox="1"/>
              <p:nvPr/>
            </p:nvSpPr>
            <p:spPr>
              <a:xfrm>
                <a:off x="276404" y="693465"/>
                <a:ext cx="1334604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6200" tIns="76200" rIns="76200" bIns="762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language</a:t>
                </a:r>
              </a:p>
            </p:txBody>
          </p:sp>
        </p:grpSp>
        <p:sp>
          <p:nvSpPr>
            <p:cNvPr id="151" name="Circle"/>
            <p:cNvSpPr/>
            <p:nvPr/>
          </p:nvSpPr>
          <p:spPr>
            <a:xfrm>
              <a:off x="5278841" y="1309151"/>
              <a:ext cx="461399" cy="461599"/>
            </a:xfrm>
            <a:prstGeom prst="ellipse">
              <a:avLst/>
            </a:prstGeom>
            <a:solidFill>
              <a:srgbClr val="48BD58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52" name="Circle"/>
            <p:cNvSpPr/>
            <p:nvPr/>
          </p:nvSpPr>
          <p:spPr>
            <a:xfrm>
              <a:off x="0" y="4112677"/>
              <a:ext cx="334557" cy="334563"/>
            </a:xfrm>
            <a:prstGeom prst="ellipse">
              <a:avLst/>
            </a:prstGeom>
            <a:solidFill>
              <a:srgbClr val="47BA47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53" name="Circle"/>
            <p:cNvSpPr/>
            <p:nvPr/>
          </p:nvSpPr>
          <p:spPr>
            <a:xfrm>
              <a:off x="3333647" y="3636534"/>
              <a:ext cx="334557" cy="334563"/>
            </a:xfrm>
            <a:prstGeom prst="ellipse">
              <a:avLst/>
            </a:prstGeom>
            <a:solidFill>
              <a:srgbClr val="55B646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grpSp>
          <p:nvGrpSpPr>
            <p:cNvPr id="156" name="Group"/>
            <p:cNvGrpSpPr/>
            <p:nvPr/>
          </p:nvGrpSpPr>
          <p:grpSpPr>
            <a:xfrm>
              <a:off x="6496964" y="2844824"/>
              <a:ext cx="2344593" cy="2118235"/>
              <a:chOff x="0" y="0"/>
              <a:chExt cx="2344591" cy="2118233"/>
            </a:xfrm>
          </p:grpSpPr>
          <p:sp>
            <p:nvSpPr>
              <p:cNvPr id="154" name="Oval"/>
              <p:cNvSpPr/>
              <p:nvPr/>
            </p:nvSpPr>
            <p:spPr>
              <a:xfrm>
                <a:off x="0" y="0"/>
                <a:ext cx="2344592" cy="2118234"/>
              </a:xfrm>
              <a:prstGeom prst="ellipse">
                <a:avLst/>
              </a:prstGeom>
              <a:solidFill>
                <a:srgbClr val="63B247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5" name="A system for statistical analysis and graphics"/>
              <p:cNvSpPr txBox="1"/>
              <p:nvPr/>
            </p:nvSpPr>
            <p:spPr>
              <a:xfrm>
                <a:off x="343356" y="466026"/>
                <a:ext cx="1657878" cy="11861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6200" tIns="76200" rIns="76200" bIns="762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 system for statistical analysis and graphics</a:t>
                </a:r>
              </a:p>
            </p:txBody>
          </p:sp>
        </p:grpSp>
        <p:sp>
          <p:nvSpPr>
            <p:cNvPr id="157" name="Circle"/>
            <p:cNvSpPr/>
            <p:nvPr/>
          </p:nvSpPr>
          <p:spPr>
            <a:xfrm>
              <a:off x="6349763" y="3001352"/>
              <a:ext cx="334557" cy="334563"/>
            </a:xfrm>
            <a:prstGeom prst="ellipse">
              <a:avLst/>
            </a:prstGeom>
            <a:solidFill>
              <a:schemeClr val="accent6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</p:grpSp>
      <p:sp>
        <p:nvSpPr>
          <p:cNvPr id="159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60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46" y="3437270"/>
            <a:ext cx="2231383" cy="17300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99EC4-8B6F-26C4-4887-CF1C1065AB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R as a Programming Language</a:t>
            </a:r>
          </a:p>
        </p:txBody>
      </p:sp>
      <p:pic>
        <p:nvPicPr>
          <p:cNvPr id="163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851" y="1825625"/>
            <a:ext cx="5612296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traight Connector 6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4081"/>
            <a:ext cx="9284369" cy="4282883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extBox 9"/>
          <p:cNvSpPr txBox="1"/>
          <p:nvPr/>
        </p:nvSpPr>
        <p:spPr>
          <a:xfrm>
            <a:off x="883919" y="5906444"/>
            <a:ext cx="6002062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https://timmastny.com/projects/r-syntax-highlighting-gallery/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20080-142F-DF31-8AD6-361BE55F79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RStudio</a:t>
            </a:r>
          </a:p>
        </p:txBody>
      </p:sp>
      <p:sp>
        <p:nvSpPr>
          <p:cNvPr id="17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RStudio is an IDE (integrated development environment) that is used to manage and execute R code.</a:t>
            </a:r>
          </a:p>
        </p:txBody>
      </p:sp>
      <p:sp>
        <p:nvSpPr>
          <p:cNvPr id="171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3195867"/>
            <a:ext cx="6622141" cy="347662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D5943-6ED5-6DF3-A35C-BFC193C92EA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Microsoft Sans Serif"/>
        <a:ea typeface="Microsoft Sans Serif"/>
        <a:cs typeface="Microsoft Sans Serif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Microsoft Sans Serif"/>
        <a:ea typeface="Microsoft Sans Serif"/>
        <a:cs typeface="Microsoft Sans Serif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1516</Words>
  <Application>Microsoft Office PowerPoint</Application>
  <PresentationFormat>Widescreen</PresentationFormat>
  <Paragraphs>363</Paragraphs>
  <Slides>55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Microsoft Sans Serif</vt:lpstr>
      <vt:lpstr>Simplified Arabic Fixed</vt:lpstr>
      <vt:lpstr>Wingdings</vt:lpstr>
      <vt:lpstr>Office Theme</vt:lpstr>
      <vt:lpstr>R Workshop Session 1: Introduction to R</vt:lpstr>
      <vt:lpstr>Who am I? </vt:lpstr>
      <vt:lpstr>Who am I? </vt:lpstr>
      <vt:lpstr>Introduction to the Workshop </vt:lpstr>
      <vt:lpstr>Introduction to the Workshop </vt:lpstr>
      <vt:lpstr>What is Programming?</vt:lpstr>
      <vt:lpstr>R as a Programming Language</vt:lpstr>
      <vt:lpstr>R as a Programming Language</vt:lpstr>
      <vt:lpstr>RStudio</vt:lpstr>
      <vt:lpstr>Comments</vt:lpstr>
      <vt:lpstr>Variables</vt:lpstr>
      <vt:lpstr>Variables</vt:lpstr>
      <vt:lpstr>Variables</vt:lpstr>
      <vt:lpstr>Missing data and NULL object</vt:lpstr>
      <vt:lpstr>Operators</vt:lpstr>
      <vt:lpstr>Functions</vt:lpstr>
      <vt:lpstr>Functions</vt:lpstr>
      <vt:lpstr>Conditional Statements</vt:lpstr>
      <vt:lpstr>Conditional Statements</vt:lpstr>
      <vt:lpstr>Loops</vt:lpstr>
      <vt:lpstr>PowerPoint Presentation</vt:lpstr>
      <vt:lpstr>Loops</vt:lpstr>
      <vt:lpstr>Review and Practice</vt:lpstr>
      <vt:lpstr>Data Structures</vt:lpstr>
      <vt:lpstr>Data Structures</vt:lpstr>
      <vt:lpstr>Vectors</vt:lpstr>
      <vt:lpstr>Naming a Vector</vt:lpstr>
      <vt:lpstr>Selecting Elements</vt:lpstr>
      <vt:lpstr>Order a Vector</vt:lpstr>
      <vt:lpstr>Combine Vectors</vt:lpstr>
      <vt:lpstr>Length of a Vector</vt:lpstr>
      <vt:lpstr>Factors</vt:lpstr>
      <vt:lpstr>Data Frames</vt:lpstr>
      <vt:lpstr>Subsetting</vt:lpstr>
      <vt:lpstr>Data Frames Functions</vt:lpstr>
      <vt:lpstr>Matrices</vt:lpstr>
      <vt:lpstr>Lists</vt:lpstr>
      <vt:lpstr>Selecting Elements</vt:lpstr>
      <vt:lpstr>Data Structures</vt:lpstr>
      <vt:lpstr>Review</vt:lpstr>
      <vt:lpstr>Defining a Function</vt:lpstr>
      <vt:lpstr>Naming Objects and Functions</vt:lpstr>
      <vt:lpstr>Naming</vt:lpstr>
      <vt:lpstr>Libraries and Packages</vt:lpstr>
      <vt:lpstr>Data Wrangling</vt:lpstr>
      <vt:lpstr>Importing</vt:lpstr>
      <vt:lpstr>Importing</vt:lpstr>
      <vt:lpstr>Tidy Data</vt:lpstr>
      <vt:lpstr>Transformation</vt:lpstr>
      <vt:lpstr>Review</vt:lpstr>
      <vt:lpstr>Strings</vt:lpstr>
      <vt:lpstr>Where Can I Ask For Help and Communicate With Others?</vt:lpstr>
      <vt:lpstr>Where Can I Ask For Help and Communicate With Others?</vt:lpstr>
      <vt:lpstr>Acknowledgement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Workshop Session 1: Introduction to R</dc:title>
  <cp:lastModifiedBy>Shakiba Baharvand</cp:lastModifiedBy>
  <cp:revision>40</cp:revision>
  <dcterms:modified xsi:type="dcterms:W3CDTF">2022-08-31T22:59:19Z</dcterms:modified>
</cp:coreProperties>
</file>